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71" r:id="rId4"/>
    <p:sldId id="258" r:id="rId5"/>
    <p:sldId id="259" r:id="rId6"/>
    <p:sldId id="272" r:id="rId7"/>
    <p:sldId id="260" r:id="rId8"/>
    <p:sldId id="273" r:id="rId9"/>
    <p:sldId id="274" r:id="rId10"/>
    <p:sldId id="275" r:id="rId11"/>
    <p:sldId id="276" r:id="rId12"/>
    <p:sldId id="277" r:id="rId13"/>
    <p:sldId id="298" r:id="rId14"/>
    <p:sldId id="279" r:id="rId15"/>
    <p:sldId id="280" r:id="rId16"/>
    <p:sldId id="281" r:id="rId17"/>
    <p:sldId id="282" r:id="rId18"/>
    <p:sldId id="283" r:id="rId19"/>
    <p:sldId id="284" r:id="rId20"/>
    <p:sldId id="299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285" r:id="rId32"/>
    <p:sldId id="286" r:id="rId33"/>
    <p:sldId id="287" r:id="rId34"/>
    <p:sldId id="288" r:id="rId35"/>
    <p:sldId id="289" r:id="rId36"/>
    <p:sldId id="300" r:id="rId37"/>
    <p:sldId id="291" r:id="rId38"/>
    <p:sldId id="301" r:id="rId39"/>
    <p:sldId id="292" r:id="rId40"/>
    <p:sldId id="293" r:id="rId41"/>
    <p:sldId id="294" r:id="rId42"/>
    <p:sldId id="295" r:id="rId43"/>
    <p:sldId id="296" r:id="rId44"/>
    <p:sldId id="297" r:id="rId45"/>
    <p:sldId id="270" r:id="rId4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75"/>
    <p:restoredTop sz="94720"/>
  </p:normalViewPr>
  <p:slideViewPr>
    <p:cSldViewPr snapToGrid="0" snapToObjects="1">
      <p:cViewPr varScale="1">
        <p:scale>
          <a:sx n="210" d="100"/>
          <a:sy n="210" d="100"/>
        </p:scale>
        <p:origin x="1496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0863D6-9743-AD4B-A223-D59EA547A50C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5B53BF6E-1DCD-3344-BC91-5B1E022A2236}">
      <dgm:prSet phldrT="[Text]"/>
      <dgm:spPr>
        <a:solidFill>
          <a:schemeClr val="accent1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de-DE"/>
            <a:t>1)</a:t>
          </a:r>
        </a:p>
      </dgm:t>
    </dgm:pt>
    <dgm:pt modelId="{66B2BBD5-EBD4-2543-8EEF-107AB7281E65}" type="parTrans" cxnId="{DA6F3FE4-7FB5-274F-9EA1-15A50BCE5D16}">
      <dgm:prSet/>
      <dgm:spPr/>
      <dgm:t>
        <a:bodyPr/>
        <a:lstStyle/>
        <a:p>
          <a:endParaRPr lang="de-DE"/>
        </a:p>
      </dgm:t>
    </dgm:pt>
    <dgm:pt modelId="{C95C682A-D541-A645-B82D-98CAFA53F8D5}" type="sibTrans" cxnId="{DA6F3FE4-7FB5-274F-9EA1-15A50BCE5D16}">
      <dgm:prSet/>
      <dgm:spPr/>
      <dgm:t>
        <a:bodyPr/>
        <a:lstStyle/>
        <a:p>
          <a:endParaRPr lang="de-DE"/>
        </a:p>
      </dgm:t>
    </dgm:pt>
    <dgm:pt modelId="{BCE3A0FE-1B4E-B14E-9BD0-B072401CB14E}">
      <dgm:prSet phldrT="[Text]" custT="1"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de-DE" sz="2400" b="1" dirty="0" err="1">
              <a:latin typeface="Optima" panose="02000503060000020004" pitchFamily="2" charset="0"/>
            </a:rPr>
            <a:t>Determinants</a:t>
          </a:r>
          <a:r>
            <a:rPr lang="de-DE" sz="2400" b="1" dirty="0">
              <a:latin typeface="Optima" panose="02000503060000020004" pitchFamily="2" charset="0"/>
            </a:rPr>
            <a:t> </a:t>
          </a:r>
          <a:r>
            <a:rPr lang="de-DE" sz="2400" b="1" dirty="0" err="1">
              <a:latin typeface="Optima" panose="02000503060000020004" pitchFamily="2" charset="0"/>
            </a:rPr>
            <a:t>of</a:t>
          </a:r>
          <a:r>
            <a:rPr lang="de-DE" sz="2400" b="1" dirty="0">
              <a:latin typeface="Optima" panose="02000503060000020004" pitchFamily="2" charset="0"/>
            </a:rPr>
            <a:t> </a:t>
          </a:r>
          <a:r>
            <a:rPr lang="de-DE" sz="2400" b="1" dirty="0" err="1">
              <a:latin typeface="Optima" panose="02000503060000020004" pitchFamily="2" charset="0"/>
            </a:rPr>
            <a:t>the</a:t>
          </a:r>
          <a:r>
            <a:rPr lang="de-DE" sz="2400" b="1" dirty="0">
              <a:latin typeface="Optima" panose="02000503060000020004" pitchFamily="2" charset="0"/>
            </a:rPr>
            <a:t> </a:t>
          </a:r>
          <a:r>
            <a:rPr lang="de-DE" sz="2400" b="1" dirty="0" err="1">
              <a:latin typeface="Optima" panose="02000503060000020004" pitchFamily="2" charset="0"/>
            </a:rPr>
            <a:t>option</a:t>
          </a:r>
          <a:r>
            <a:rPr lang="de-DE" sz="2400" b="1" dirty="0">
              <a:latin typeface="Optima" panose="02000503060000020004" pitchFamily="2" charset="0"/>
            </a:rPr>
            <a:t> </a:t>
          </a:r>
          <a:r>
            <a:rPr lang="de-DE" sz="2400" b="1" dirty="0" err="1">
              <a:latin typeface="Optima" panose="02000503060000020004" pitchFamily="2" charset="0"/>
            </a:rPr>
            <a:t>price</a:t>
          </a:r>
          <a:endParaRPr lang="de-DE" sz="2400" b="1" dirty="0">
            <a:latin typeface="Optima" panose="02000503060000020004" pitchFamily="2" charset="0"/>
          </a:endParaRPr>
        </a:p>
      </dgm:t>
    </dgm:pt>
    <dgm:pt modelId="{B5D86D41-8FFE-224C-A34B-5F01A12C774A}" type="parTrans" cxnId="{4F2DF897-A8DA-7548-B70C-40B3A3D0A55B}">
      <dgm:prSet/>
      <dgm:spPr/>
      <dgm:t>
        <a:bodyPr/>
        <a:lstStyle/>
        <a:p>
          <a:endParaRPr lang="de-DE"/>
        </a:p>
      </dgm:t>
    </dgm:pt>
    <dgm:pt modelId="{D4D56112-D4E4-5244-8AB6-DCFD94FE25B6}" type="sibTrans" cxnId="{4F2DF897-A8DA-7548-B70C-40B3A3D0A55B}">
      <dgm:prSet/>
      <dgm:spPr/>
      <dgm:t>
        <a:bodyPr/>
        <a:lstStyle/>
        <a:p>
          <a:endParaRPr lang="de-DE"/>
        </a:p>
      </dgm:t>
    </dgm:pt>
    <dgm:pt modelId="{FDFDD18C-F03F-6F42-968E-A6EDB6D889CA}">
      <dgm:prSet phldrT="[Text]"/>
      <dgm:spPr>
        <a:solidFill>
          <a:schemeClr val="accent1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de-DE"/>
            <a:t>2)</a:t>
          </a:r>
        </a:p>
      </dgm:t>
    </dgm:pt>
    <dgm:pt modelId="{AEC0536D-3640-394D-9243-1D1450808F78}" type="parTrans" cxnId="{3C1A39A8-9CC6-144D-9B2A-47B51DAFA3A3}">
      <dgm:prSet/>
      <dgm:spPr/>
      <dgm:t>
        <a:bodyPr/>
        <a:lstStyle/>
        <a:p>
          <a:endParaRPr lang="de-DE"/>
        </a:p>
      </dgm:t>
    </dgm:pt>
    <dgm:pt modelId="{A1A473BC-C4FF-A34C-B30E-EFD161AE3D59}" type="sibTrans" cxnId="{3C1A39A8-9CC6-144D-9B2A-47B51DAFA3A3}">
      <dgm:prSet/>
      <dgm:spPr/>
      <dgm:t>
        <a:bodyPr/>
        <a:lstStyle/>
        <a:p>
          <a:endParaRPr lang="de-DE"/>
        </a:p>
      </dgm:t>
    </dgm:pt>
    <dgm:pt modelId="{A86FC702-5B40-6F4F-9847-330243FDB706}">
      <dgm:prSet phldrT="[Text]" custT="1"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de-DE" sz="2400" dirty="0">
              <a:latin typeface="Optima" panose="02000503060000020004" pitchFamily="2" charset="0"/>
            </a:rPr>
            <a:t>The </a:t>
          </a:r>
          <a:r>
            <a:rPr lang="de-DE" sz="2400" dirty="0" err="1">
              <a:latin typeface="Optima" panose="02000503060000020004" pitchFamily="2" charset="0"/>
            </a:rPr>
            <a:t>Greeks</a:t>
          </a:r>
          <a:endParaRPr lang="de-DE" sz="2400" dirty="0">
            <a:latin typeface="Optima" panose="02000503060000020004" pitchFamily="2" charset="0"/>
          </a:endParaRPr>
        </a:p>
      </dgm:t>
    </dgm:pt>
    <dgm:pt modelId="{60E04FCF-6B4C-7C4F-A41B-8FB723710006}" type="parTrans" cxnId="{C04A23D4-9229-1D41-9D4F-C5659002FE6A}">
      <dgm:prSet/>
      <dgm:spPr/>
      <dgm:t>
        <a:bodyPr/>
        <a:lstStyle/>
        <a:p>
          <a:endParaRPr lang="de-DE"/>
        </a:p>
      </dgm:t>
    </dgm:pt>
    <dgm:pt modelId="{A5C40B70-0A28-A64E-B998-B0F753BE8723}" type="sibTrans" cxnId="{C04A23D4-9229-1D41-9D4F-C5659002FE6A}">
      <dgm:prSet/>
      <dgm:spPr/>
      <dgm:t>
        <a:bodyPr/>
        <a:lstStyle/>
        <a:p>
          <a:endParaRPr lang="de-DE"/>
        </a:p>
      </dgm:t>
    </dgm:pt>
    <dgm:pt modelId="{017B5EE8-94F7-7741-BD9D-2587ABED1CCE}">
      <dgm:prSet phldrT="[Text]"/>
      <dgm:spPr>
        <a:solidFill>
          <a:schemeClr val="accent1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de-DE"/>
            <a:t>3)</a:t>
          </a:r>
        </a:p>
      </dgm:t>
    </dgm:pt>
    <dgm:pt modelId="{BECAE003-4861-4145-B910-5ABDB6D06E5E}" type="parTrans" cxnId="{B20D72D6-D993-D849-AACF-0E0F2D38FA6B}">
      <dgm:prSet/>
      <dgm:spPr/>
      <dgm:t>
        <a:bodyPr/>
        <a:lstStyle/>
        <a:p>
          <a:endParaRPr lang="de-DE"/>
        </a:p>
      </dgm:t>
    </dgm:pt>
    <dgm:pt modelId="{D941694F-8791-FA48-B60B-D966AE72CD94}" type="sibTrans" cxnId="{B20D72D6-D993-D849-AACF-0E0F2D38FA6B}">
      <dgm:prSet/>
      <dgm:spPr/>
      <dgm:t>
        <a:bodyPr/>
        <a:lstStyle/>
        <a:p>
          <a:endParaRPr lang="de-DE"/>
        </a:p>
      </dgm:t>
    </dgm:pt>
    <dgm:pt modelId="{CC17A5D7-BC36-A644-852D-915235F5E489}">
      <dgm:prSet phldrT="[Text]" custT="1"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de-DE" sz="2400" dirty="0" err="1">
              <a:latin typeface="Optima" panose="02000503060000020004" pitchFamily="2" charset="0"/>
            </a:rPr>
            <a:t>Examples</a:t>
          </a:r>
          <a:r>
            <a:rPr lang="de-DE" sz="2400" dirty="0">
              <a:latin typeface="Optima" panose="02000503060000020004" pitchFamily="2" charset="0"/>
            </a:rPr>
            <a:t> </a:t>
          </a:r>
          <a:r>
            <a:rPr lang="de-DE" sz="2400" dirty="0" err="1">
              <a:latin typeface="Optima" panose="02000503060000020004" pitchFamily="2" charset="0"/>
            </a:rPr>
            <a:t>of</a:t>
          </a:r>
          <a:r>
            <a:rPr lang="de-DE" sz="2400" dirty="0">
              <a:latin typeface="Optima" panose="02000503060000020004" pitchFamily="2" charset="0"/>
            </a:rPr>
            <a:t> a </a:t>
          </a:r>
          <a:r>
            <a:rPr lang="de-DE" sz="2400" dirty="0" err="1">
              <a:latin typeface="Optima" panose="02000503060000020004" pitchFamily="2" charset="0"/>
            </a:rPr>
            <a:t>static</a:t>
          </a:r>
          <a:r>
            <a:rPr lang="de-DE" sz="2400" dirty="0">
              <a:latin typeface="Optima" panose="02000503060000020004" pitchFamily="2" charset="0"/>
            </a:rPr>
            <a:t> Hedge</a:t>
          </a:r>
        </a:p>
      </dgm:t>
    </dgm:pt>
    <dgm:pt modelId="{5AB961BC-FB28-E74D-B381-6A292083A0E0}" type="parTrans" cxnId="{61ACCFB5-9305-B14B-86F9-BB83AE823893}">
      <dgm:prSet/>
      <dgm:spPr/>
      <dgm:t>
        <a:bodyPr/>
        <a:lstStyle/>
        <a:p>
          <a:endParaRPr lang="de-DE"/>
        </a:p>
      </dgm:t>
    </dgm:pt>
    <dgm:pt modelId="{75A30ED3-B807-0444-9330-67BBD2A12A5A}" type="sibTrans" cxnId="{61ACCFB5-9305-B14B-86F9-BB83AE823893}">
      <dgm:prSet/>
      <dgm:spPr/>
      <dgm:t>
        <a:bodyPr/>
        <a:lstStyle/>
        <a:p>
          <a:endParaRPr lang="de-DE"/>
        </a:p>
      </dgm:t>
    </dgm:pt>
    <dgm:pt modelId="{9F232982-B17E-BB44-8CC9-BC8D540E25AE}" type="pres">
      <dgm:prSet presAssocID="{BE0863D6-9743-AD4B-A223-D59EA547A50C}" presName="linearFlow" presStyleCnt="0">
        <dgm:presLayoutVars>
          <dgm:dir/>
          <dgm:animLvl val="lvl"/>
          <dgm:resizeHandles val="exact"/>
        </dgm:presLayoutVars>
      </dgm:prSet>
      <dgm:spPr/>
    </dgm:pt>
    <dgm:pt modelId="{51168F52-8DA3-B049-AC28-FE77C8FAC9E1}" type="pres">
      <dgm:prSet presAssocID="{5B53BF6E-1DCD-3344-BC91-5B1E022A2236}" presName="composite" presStyleCnt="0"/>
      <dgm:spPr/>
    </dgm:pt>
    <dgm:pt modelId="{8BE6E343-EBF7-9143-8EC2-D6C6E56837B5}" type="pres">
      <dgm:prSet presAssocID="{5B53BF6E-1DCD-3344-BC91-5B1E022A2236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646217F9-6C37-6248-82FE-BF4901C02AD9}" type="pres">
      <dgm:prSet presAssocID="{5B53BF6E-1DCD-3344-BC91-5B1E022A2236}" presName="descendantText" presStyleLbl="alignAcc1" presStyleIdx="0" presStyleCnt="3">
        <dgm:presLayoutVars>
          <dgm:bulletEnabled val="1"/>
        </dgm:presLayoutVars>
      </dgm:prSet>
      <dgm:spPr/>
    </dgm:pt>
    <dgm:pt modelId="{6E54B18A-6FC6-CC43-A447-E6F6068864D6}" type="pres">
      <dgm:prSet presAssocID="{C95C682A-D541-A645-B82D-98CAFA53F8D5}" presName="sp" presStyleCnt="0"/>
      <dgm:spPr/>
    </dgm:pt>
    <dgm:pt modelId="{D46AF29D-8085-5D42-955B-E7F8AE245007}" type="pres">
      <dgm:prSet presAssocID="{FDFDD18C-F03F-6F42-968E-A6EDB6D889CA}" presName="composite" presStyleCnt="0"/>
      <dgm:spPr/>
    </dgm:pt>
    <dgm:pt modelId="{B0DE5943-F757-B049-B6A8-597FCA98D55A}" type="pres">
      <dgm:prSet presAssocID="{FDFDD18C-F03F-6F42-968E-A6EDB6D889CA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3928E41C-5363-3347-911C-7B6C2E15743E}" type="pres">
      <dgm:prSet presAssocID="{FDFDD18C-F03F-6F42-968E-A6EDB6D889CA}" presName="descendantText" presStyleLbl="alignAcc1" presStyleIdx="1" presStyleCnt="3">
        <dgm:presLayoutVars>
          <dgm:bulletEnabled val="1"/>
        </dgm:presLayoutVars>
      </dgm:prSet>
      <dgm:spPr/>
    </dgm:pt>
    <dgm:pt modelId="{6BEF53AC-3D43-1948-8F3B-A6371BC25F32}" type="pres">
      <dgm:prSet presAssocID="{A1A473BC-C4FF-A34C-B30E-EFD161AE3D59}" presName="sp" presStyleCnt="0"/>
      <dgm:spPr/>
    </dgm:pt>
    <dgm:pt modelId="{84631507-5A0B-FB41-9CC6-DB151B18DDFC}" type="pres">
      <dgm:prSet presAssocID="{017B5EE8-94F7-7741-BD9D-2587ABED1CCE}" presName="composite" presStyleCnt="0"/>
      <dgm:spPr/>
    </dgm:pt>
    <dgm:pt modelId="{7075BFA8-40A4-164C-B72C-D4C54369ADD7}" type="pres">
      <dgm:prSet presAssocID="{017B5EE8-94F7-7741-BD9D-2587ABED1CCE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C7BAB34E-0619-374A-916F-DD7C96EDB491}" type="pres">
      <dgm:prSet presAssocID="{017B5EE8-94F7-7741-BD9D-2587ABED1CCE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0A26700E-30BB-5E4E-9621-4A68DEFCF0D0}" type="presOf" srcId="{BE0863D6-9743-AD4B-A223-D59EA547A50C}" destId="{9F232982-B17E-BB44-8CC9-BC8D540E25AE}" srcOrd="0" destOrd="0" presId="urn:microsoft.com/office/officeart/2005/8/layout/chevron2"/>
    <dgm:cxn modelId="{F05B0056-3AD9-CB45-8557-3E7CFABE8A47}" type="presOf" srcId="{017B5EE8-94F7-7741-BD9D-2587ABED1CCE}" destId="{7075BFA8-40A4-164C-B72C-D4C54369ADD7}" srcOrd="0" destOrd="0" presId="urn:microsoft.com/office/officeart/2005/8/layout/chevron2"/>
    <dgm:cxn modelId="{4F2DF897-A8DA-7548-B70C-40B3A3D0A55B}" srcId="{5B53BF6E-1DCD-3344-BC91-5B1E022A2236}" destId="{BCE3A0FE-1B4E-B14E-9BD0-B072401CB14E}" srcOrd="0" destOrd="0" parTransId="{B5D86D41-8FFE-224C-A34B-5F01A12C774A}" sibTransId="{D4D56112-D4E4-5244-8AB6-DCFD94FE25B6}"/>
    <dgm:cxn modelId="{BF36D79C-3A92-9543-A8F0-817F63759EEC}" type="presOf" srcId="{CC17A5D7-BC36-A644-852D-915235F5E489}" destId="{C7BAB34E-0619-374A-916F-DD7C96EDB491}" srcOrd="0" destOrd="0" presId="urn:microsoft.com/office/officeart/2005/8/layout/chevron2"/>
    <dgm:cxn modelId="{3C1A39A8-9CC6-144D-9B2A-47B51DAFA3A3}" srcId="{BE0863D6-9743-AD4B-A223-D59EA547A50C}" destId="{FDFDD18C-F03F-6F42-968E-A6EDB6D889CA}" srcOrd="1" destOrd="0" parTransId="{AEC0536D-3640-394D-9243-1D1450808F78}" sibTransId="{A1A473BC-C4FF-A34C-B30E-EFD161AE3D59}"/>
    <dgm:cxn modelId="{181C2FAB-412B-904D-812B-08FCAA2014BC}" type="presOf" srcId="{BCE3A0FE-1B4E-B14E-9BD0-B072401CB14E}" destId="{646217F9-6C37-6248-82FE-BF4901C02AD9}" srcOrd="0" destOrd="0" presId="urn:microsoft.com/office/officeart/2005/8/layout/chevron2"/>
    <dgm:cxn modelId="{61ACCFB5-9305-B14B-86F9-BB83AE823893}" srcId="{017B5EE8-94F7-7741-BD9D-2587ABED1CCE}" destId="{CC17A5D7-BC36-A644-852D-915235F5E489}" srcOrd="0" destOrd="0" parTransId="{5AB961BC-FB28-E74D-B381-6A292083A0E0}" sibTransId="{75A30ED3-B807-0444-9330-67BBD2A12A5A}"/>
    <dgm:cxn modelId="{39250AB9-CE39-C546-9135-2228C40ABF8C}" type="presOf" srcId="{A86FC702-5B40-6F4F-9847-330243FDB706}" destId="{3928E41C-5363-3347-911C-7B6C2E15743E}" srcOrd="0" destOrd="0" presId="urn:microsoft.com/office/officeart/2005/8/layout/chevron2"/>
    <dgm:cxn modelId="{0FB0B7BC-6A93-2A40-90DC-6B70AC3129A8}" type="presOf" srcId="{5B53BF6E-1DCD-3344-BC91-5B1E022A2236}" destId="{8BE6E343-EBF7-9143-8EC2-D6C6E56837B5}" srcOrd="0" destOrd="0" presId="urn:microsoft.com/office/officeart/2005/8/layout/chevron2"/>
    <dgm:cxn modelId="{C04A23D4-9229-1D41-9D4F-C5659002FE6A}" srcId="{FDFDD18C-F03F-6F42-968E-A6EDB6D889CA}" destId="{A86FC702-5B40-6F4F-9847-330243FDB706}" srcOrd="0" destOrd="0" parTransId="{60E04FCF-6B4C-7C4F-A41B-8FB723710006}" sibTransId="{A5C40B70-0A28-A64E-B998-B0F753BE8723}"/>
    <dgm:cxn modelId="{B20D72D6-D993-D849-AACF-0E0F2D38FA6B}" srcId="{BE0863D6-9743-AD4B-A223-D59EA547A50C}" destId="{017B5EE8-94F7-7741-BD9D-2587ABED1CCE}" srcOrd="2" destOrd="0" parTransId="{BECAE003-4861-4145-B910-5ABDB6D06E5E}" sibTransId="{D941694F-8791-FA48-B60B-D966AE72CD94}"/>
    <dgm:cxn modelId="{DA6F3FE4-7FB5-274F-9EA1-15A50BCE5D16}" srcId="{BE0863D6-9743-AD4B-A223-D59EA547A50C}" destId="{5B53BF6E-1DCD-3344-BC91-5B1E022A2236}" srcOrd="0" destOrd="0" parTransId="{66B2BBD5-EBD4-2543-8EEF-107AB7281E65}" sibTransId="{C95C682A-D541-A645-B82D-98CAFA53F8D5}"/>
    <dgm:cxn modelId="{181C2EFA-FA1B-7544-A1D5-1AB55C75587D}" type="presOf" srcId="{FDFDD18C-F03F-6F42-968E-A6EDB6D889CA}" destId="{B0DE5943-F757-B049-B6A8-597FCA98D55A}" srcOrd="0" destOrd="0" presId="urn:microsoft.com/office/officeart/2005/8/layout/chevron2"/>
    <dgm:cxn modelId="{AB3213F7-2B9A-0447-AA95-C89720964B57}" type="presParOf" srcId="{9F232982-B17E-BB44-8CC9-BC8D540E25AE}" destId="{51168F52-8DA3-B049-AC28-FE77C8FAC9E1}" srcOrd="0" destOrd="0" presId="urn:microsoft.com/office/officeart/2005/8/layout/chevron2"/>
    <dgm:cxn modelId="{73C93AE4-3BA5-2542-8D24-08D0EA5986BC}" type="presParOf" srcId="{51168F52-8DA3-B049-AC28-FE77C8FAC9E1}" destId="{8BE6E343-EBF7-9143-8EC2-D6C6E56837B5}" srcOrd="0" destOrd="0" presId="urn:microsoft.com/office/officeart/2005/8/layout/chevron2"/>
    <dgm:cxn modelId="{4F7A7782-5578-FC44-BA97-EC24DF2FE2BA}" type="presParOf" srcId="{51168F52-8DA3-B049-AC28-FE77C8FAC9E1}" destId="{646217F9-6C37-6248-82FE-BF4901C02AD9}" srcOrd="1" destOrd="0" presId="urn:microsoft.com/office/officeart/2005/8/layout/chevron2"/>
    <dgm:cxn modelId="{268F6C84-382B-3F46-9834-8C21C25EB010}" type="presParOf" srcId="{9F232982-B17E-BB44-8CC9-BC8D540E25AE}" destId="{6E54B18A-6FC6-CC43-A447-E6F6068864D6}" srcOrd="1" destOrd="0" presId="urn:microsoft.com/office/officeart/2005/8/layout/chevron2"/>
    <dgm:cxn modelId="{0F3614C6-0E55-7D42-8789-87346554D44B}" type="presParOf" srcId="{9F232982-B17E-BB44-8CC9-BC8D540E25AE}" destId="{D46AF29D-8085-5D42-955B-E7F8AE245007}" srcOrd="2" destOrd="0" presId="urn:microsoft.com/office/officeart/2005/8/layout/chevron2"/>
    <dgm:cxn modelId="{CDA3E16E-4574-4040-A16C-023C9EE395E5}" type="presParOf" srcId="{D46AF29D-8085-5D42-955B-E7F8AE245007}" destId="{B0DE5943-F757-B049-B6A8-597FCA98D55A}" srcOrd="0" destOrd="0" presId="urn:microsoft.com/office/officeart/2005/8/layout/chevron2"/>
    <dgm:cxn modelId="{81873A85-5DFA-7848-B1F3-04EA6449572A}" type="presParOf" srcId="{D46AF29D-8085-5D42-955B-E7F8AE245007}" destId="{3928E41C-5363-3347-911C-7B6C2E15743E}" srcOrd="1" destOrd="0" presId="urn:microsoft.com/office/officeart/2005/8/layout/chevron2"/>
    <dgm:cxn modelId="{EF0B0A49-9375-D444-B381-19326295E0EB}" type="presParOf" srcId="{9F232982-B17E-BB44-8CC9-BC8D540E25AE}" destId="{6BEF53AC-3D43-1948-8F3B-A6371BC25F32}" srcOrd="3" destOrd="0" presId="urn:microsoft.com/office/officeart/2005/8/layout/chevron2"/>
    <dgm:cxn modelId="{F5643982-300F-5440-B41E-3F2653F06D6F}" type="presParOf" srcId="{9F232982-B17E-BB44-8CC9-BC8D540E25AE}" destId="{84631507-5A0B-FB41-9CC6-DB151B18DDFC}" srcOrd="4" destOrd="0" presId="urn:microsoft.com/office/officeart/2005/8/layout/chevron2"/>
    <dgm:cxn modelId="{02260665-0BFB-6746-B382-009ACDBC0A50}" type="presParOf" srcId="{84631507-5A0B-FB41-9CC6-DB151B18DDFC}" destId="{7075BFA8-40A4-164C-B72C-D4C54369ADD7}" srcOrd="0" destOrd="0" presId="urn:microsoft.com/office/officeart/2005/8/layout/chevron2"/>
    <dgm:cxn modelId="{D548975E-4DFF-784B-BFF2-E2A8DE0736A4}" type="presParOf" srcId="{84631507-5A0B-FB41-9CC6-DB151B18DDFC}" destId="{C7BAB34E-0619-374A-916F-DD7C96EDB49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0863D6-9743-AD4B-A223-D59EA547A50C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5B53BF6E-1DCD-3344-BC91-5B1E022A2236}">
      <dgm:prSet phldrT="[Text]"/>
      <dgm:spPr>
        <a:solidFill>
          <a:schemeClr val="accent1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de-DE"/>
            <a:t>1)</a:t>
          </a:r>
        </a:p>
      </dgm:t>
    </dgm:pt>
    <dgm:pt modelId="{66B2BBD5-EBD4-2543-8EEF-107AB7281E65}" type="parTrans" cxnId="{DA6F3FE4-7FB5-274F-9EA1-15A50BCE5D16}">
      <dgm:prSet/>
      <dgm:spPr/>
      <dgm:t>
        <a:bodyPr/>
        <a:lstStyle/>
        <a:p>
          <a:endParaRPr lang="de-DE"/>
        </a:p>
      </dgm:t>
    </dgm:pt>
    <dgm:pt modelId="{C95C682A-D541-A645-B82D-98CAFA53F8D5}" type="sibTrans" cxnId="{DA6F3FE4-7FB5-274F-9EA1-15A50BCE5D16}">
      <dgm:prSet/>
      <dgm:spPr/>
      <dgm:t>
        <a:bodyPr/>
        <a:lstStyle/>
        <a:p>
          <a:endParaRPr lang="de-DE"/>
        </a:p>
      </dgm:t>
    </dgm:pt>
    <dgm:pt modelId="{BCE3A0FE-1B4E-B14E-9BD0-B072401CB14E}">
      <dgm:prSet phldrT="[Text]" custT="1"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de-DE" sz="2400" b="0" dirty="0" err="1">
              <a:latin typeface="Optima" panose="02000503060000020004" pitchFamily="2" charset="0"/>
            </a:rPr>
            <a:t>Determinants</a:t>
          </a:r>
          <a:r>
            <a:rPr lang="de-DE" sz="2400" b="0" dirty="0">
              <a:latin typeface="Optima" panose="02000503060000020004" pitchFamily="2" charset="0"/>
            </a:rPr>
            <a:t> </a:t>
          </a:r>
          <a:r>
            <a:rPr lang="de-DE" sz="2400" b="0" dirty="0" err="1">
              <a:latin typeface="Optima" panose="02000503060000020004" pitchFamily="2" charset="0"/>
            </a:rPr>
            <a:t>of</a:t>
          </a:r>
          <a:r>
            <a:rPr lang="de-DE" sz="2400" b="0" dirty="0">
              <a:latin typeface="Optima" panose="02000503060000020004" pitchFamily="2" charset="0"/>
            </a:rPr>
            <a:t> </a:t>
          </a:r>
          <a:r>
            <a:rPr lang="de-DE" sz="2400" b="0" dirty="0" err="1">
              <a:latin typeface="Optima" panose="02000503060000020004" pitchFamily="2" charset="0"/>
            </a:rPr>
            <a:t>the</a:t>
          </a:r>
          <a:r>
            <a:rPr lang="de-DE" sz="2400" b="0" dirty="0">
              <a:latin typeface="Optima" panose="02000503060000020004" pitchFamily="2" charset="0"/>
            </a:rPr>
            <a:t> </a:t>
          </a:r>
          <a:r>
            <a:rPr lang="de-DE" sz="2400" b="0" dirty="0" err="1">
              <a:latin typeface="Optima" panose="02000503060000020004" pitchFamily="2" charset="0"/>
            </a:rPr>
            <a:t>option</a:t>
          </a:r>
          <a:r>
            <a:rPr lang="de-DE" sz="2400" b="0" dirty="0">
              <a:latin typeface="Optima" panose="02000503060000020004" pitchFamily="2" charset="0"/>
            </a:rPr>
            <a:t> </a:t>
          </a:r>
          <a:r>
            <a:rPr lang="de-DE" sz="2400" b="0" dirty="0" err="1">
              <a:latin typeface="Optima" panose="02000503060000020004" pitchFamily="2" charset="0"/>
            </a:rPr>
            <a:t>price</a:t>
          </a:r>
          <a:endParaRPr lang="de-DE" sz="2400" b="0" dirty="0">
            <a:latin typeface="Optima" panose="02000503060000020004" pitchFamily="2" charset="0"/>
          </a:endParaRPr>
        </a:p>
      </dgm:t>
    </dgm:pt>
    <dgm:pt modelId="{B5D86D41-8FFE-224C-A34B-5F01A12C774A}" type="parTrans" cxnId="{4F2DF897-A8DA-7548-B70C-40B3A3D0A55B}">
      <dgm:prSet/>
      <dgm:spPr/>
      <dgm:t>
        <a:bodyPr/>
        <a:lstStyle/>
        <a:p>
          <a:endParaRPr lang="de-DE"/>
        </a:p>
      </dgm:t>
    </dgm:pt>
    <dgm:pt modelId="{D4D56112-D4E4-5244-8AB6-DCFD94FE25B6}" type="sibTrans" cxnId="{4F2DF897-A8DA-7548-B70C-40B3A3D0A55B}">
      <dgm:prSet/>
      <dgm:spPr/>
      <dgm:t>
        <a:bodyPr/>
        <a:lstStyle/>
        <a:p>
          <a:endParaRPr lang="de-DE"/>
        </a:p>
      </dgm:t>
    </dgm:pt>
    <dgm:pt modelId="{FDFDD18C-F03F-6F42-968E-A6EDB6D889CA}">
      <dgm:prSet phldrT="[Text]"/>
      <dgm:spPr>
        <a:solidFill>
          <a:schemeClr val="accent1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de-DE"/>
            <a:t>2)</a:t>
          </a:r>
        </a:p>
      </dgm:t>
    </dgm:pt>
    <dgm:pt modelId="{AEC0536D-3640-394D-9243-1D1450808F78}" type="parTrans" cxnId="{3C1A39A8-9CC6-144D-9B2A-47B51DAFA3A3}">
      <dgm:prSet/>
      <dgm:spPr/>
      <dgm:t>
        <a:bodyPr/>
        <a:lstStyle/>
        <a:p>
          <a:endParaRPr lang="de-DE"/>
        </a:p>
      </dgm:t>
    </dgm:pt>
    <dgm:pt modelId="{A1A473BC-C4FF-A34C-B30E-EFD161AE3D59}" type="sibTrans" cxnId="{3C1A39A8-9CC6-144D-9B2A-47B51DAFA3A3}">
      <dgm:prSet/>
      <dgm:spPr/>
      <dgm:t>
        <a:bodyPr/>
        <a:lstStyle/>
        <a:p>
          <a:endParaRPr lang="de-DE"/>
        </a:p>
      </dgm:t>
    </dgm:pt>
    <dgm:pt modelId="{A86FC702-5B40-6F4F-9847-330243FDB706}">
      <dgm:prSet phldrT="[Text]" custT="1"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de-DE" sz="2400" b="1" dirty="0">
              <a:latin typeface="Optima" panose="02000503060000020004" pitchFamily="2" charset="0"/>
            </a:rPr>
            <a:t>The </a:t>
          </a:r>
          <a:r>
            <a:rPr lang="de-DE" sz="2400" b="1" dirty="0" err="1">
              <a:latin typeface="Optima" panose="02000503060000020004" pitchFamily="2" charset="0"/>
            </a:rPr>
            <a:t>Greeks</a:t>
          </a:r>
          <a:endParaRPr lang="de-DE" sz="2400" b="1" dirty="0">
            <a:latin typeface="Optima" panose="02000503060000020004" pitchFamily="2" charset="0"/>
          </a:endParaRPr>
        </a:p>
      </dgm:t>
    </dgm:pt>
    <dgm:pt modelId="{60E04FCF-6B4C-7C4F-A41B-8FB723710006}" type="parTrans" cxnId="{C04A23D4-9229-1D41-9D4F-C5659002FE6A}">
      <dgm:prSet/>
      <dgm:spPr/>
      <dgm:t>
        <a:bodyPr/>
        <a:lstStyle/>
        <a:p>
          <a:endParaRPr lang="de-DE"/>
        </a:p>
      </dgm:t>
    </dgm:pt>
    <dgm:pt modelId="{A5C40B70-0A28-A64E-B998-B0F753BE8723}" type="sibTrans" cxnId="{C04A23D4-9229-1D41-9D4F-C5659002FE6A}">
      <dgm:prSet/>
      <dgm:spPr/>
      <dgm:t>
        <a:bodyPr/>
        <a:lstStyle/>
        <a:p>
          <a:endParaRPr lang="de-DE"/>
        </a:p>
      </dgm:t>
    </dgm:pt>
    <dgm:pt modelId="{017B5EE8-94F7-7741-BD9D-2587ABED1CCE}">
      <dgm:prSet phldrT="[Text]"/>
      <dgm:spPr>
        <a:solidFill>
          <a:schemeClr val="accent1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de-DE"/>
            <a:t>3)</a:t>
          </a:r>
        </a:p>
      </dgm:t>
    </dgm:pt>
    <dgm:pt modelId="{BECAE003-4861-4145-B910-5ABDB6D06E5E}" type="parTrans" cxnId="{B20D72D6-D993-D849-AACF-0E0F2D38FA6B}">
      <dgm:prSet/>
      <dgm:spPr/>
      <dgm:t>
        <a:bodyPr/>
        <a:lstStyle/>
        <a:p>
          <a:endParaRPr lang="de-DE"/>
        </a:p>
      </dgm:t>
    </dgm:pt>
    <dgm:pt modelId="{D941694F-8791-FA48-B60B-D966AE72CD94}" type="sibTrans" cxnId="{B20D72D6-D993-D849-AACF-0E0F2D38FA6B}">
      <dgm:prSet/>
      <dgm:spPr/>
      <dgm:t>
        <a:bodyPr/>
        <a:lstStyle/>
        <a:p>
          <a:endParaRPr lang="de-DE"/>
        </a:p>
      </dgm:t>
    </dgm:pt>
    <dgm:pt modelId="{CC17A5D7-BC36-A644-852D-915235F5E489}">
      <dgm:prSet phldrT="[Text]" custT="1"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de-DE" sz="2400" dirty="0" err="1">
              <a:latin typeface="Optima" panose="02000503060000020004" pitchFamily="2" charset="0"/>
            </a:rPr>
            <a:t>Examples</a:t>
          </a:r>
          <a:r>
            <a:rPr lang="de-DE" sz="2400" dirty="0">
              <a:latin typeface="Optima" panose="02000503060000020004" pitchFamily="2" charset="0"/>
            </a:rPr>
            <a:t> </a:t>
          </a:r>
          <a:r>
            <a:rPr lang="de-DE" sz="2400" dirty="0" err="1">
              <a:latin typeface="Optima" panose="02000503060000020004" pitchFamily="2" charset="0"/>
            </a:rPr>
            <a:t>of</a:t>
          </a:r>
          <a:r>
            <a:rPr lang="de-DE" sz="2400" dirty="0">
              <a:latin typeface="Optima" panose="02000503060000020004" pitchFamily="2" charset="0"/>
            </a:rPr>
            <a:t> a </a:t>
          </a:r>
          <a:r>
            <a:rPr lang="de-DE" sz="2400" dirty="0" err="1">
              <a:latin typeface="Optima" panose="02000503060000020004" pitchFamily="2" charset="0"/>
            </a:rPr>
            <a:t>static</a:t>
          </a:r>
          <a:r>
            <a:rPr lang="de-DE" sz="2400" dirty="0">
              <a:latin typeface="Optima" panose="02000503060000020004" pitchFamily="2" charset="0"/>
            </a:rPr>
            <a:t> Hedge</a:t>
          </a:r>
        </a:p>
      </dgm:t>
    </dgm:pt>
    <dgm:pt modelId="{5AB961BC-FB28-E74D-B381-6A292083A0E0}" type="parTrans" cxnId="{61ACCFB5-9305-B14B-86F9-BB83AE823893}">
      <dgm:prSet/>
      <dgm:spPr/>
      <dgm:t>
        <a:bodyPr/>
        <a:lstStyle/>
        <a:p>
          <a:endParaRPr lang="de-DE"/>
        </a:p>
      </dgm:t>
    </dgm:pt>
    <dgm:pt modelId="{75A30ED3-B807-0444-9330-67BBD2A12A5A}" type="sibTrans" cxnId="{61ACCFB5-9305-B14B-86F9-BB83AE823893}">
      <dgm:prSet/>
      <dgm:spPr/>
      <dgm:t>
        <a:bodyPr/>
        <a:lstStyle/>
        <a:p>
          <a:endParaRPr lang="de-DE"/>
        </a:p>
      </dgm:t>
    </dgm:pt>
    <dgm:pt modelId="{9F232982-B17E-BB44-8CC9-BC8D540E25AE}" type="pres">
      <dgm:prSet presAssocID="{BE0863D6-9743-AD4B-A223-D59EA547A50C}" presName="linearFlow" presStyleCnt="0">
        <dgm:presLayoutVars>
          <dgm:dir/>
          <dgm:animLvl val="lvl"/>
          <dgm:resizeHandles val="exact"/>
        </dgm:presLayoutVars>
      </dgm:prSet>
      <dgm:spPr/>
    </dgm:pt>
    <dgm:pt modelId="{51168F52-8DA3-B049-AC28-FE77C8FAC9E1}" type="pres">
      <dgm:prSet presAssocID="{5B53BF6E-1DCD-3344-BC91-5B1E022A2236}" presName="composite" presStyleCnt="0"/>
      <dgm:spPr/>
    </dgm:pt>
    <dgm:pt modelId="{8BE6E343-EBF7-9143-8EC2-D6C6E56837B5}" type="pres">
      <dgm:prSet presAssocID="{5B53BF6E-1DCD-3344-BC91-5B1E022A2236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646217F9-6C37-6248-82FE-BF4901C02AD9}" type="pres">
      <dgm:prSet presAssocID="{5B53BF6E-1DCD-3344-BC91-5B1E022A2236}" presName="descendantText" presStyleLbl="alignAcc1" presStyleIdx="0" presStyleCnt="3">
        <dgm:presLayoutVars>
          <dgm:bulletEnabled val="1"/>
        </dgm:presLayoutVars>
      </dgm:prSet>
      <dgm:spPr/>
    </dgm:pt>
    <dgm:pt modelId="{6E54B18A-6FC6-CC43-A447-E6F6068864D6}" type="pres">
      <dgm:prSet presAssocID="{C95C682A-D541-A645-B82D-98CAFA53F8D5}" presName="sp" presStyleCnt="0"/>
      <dgm:spPr/>
    </dgm:pt>
    <dgm:pt modelId="{D46AF29D-8085-5D42-955B-E7F8AE245007}" type="pres">
      <dgm:prSet presAssocID="{FDFDD18C-F03F-6F42-968E-A6EDB6D889CA}" presName="composite" presStyleCnt="0"/>
      <dgm:spPr/>
    </dgm:pt>
    <dgm:pt modelId="{B0DE5943-F757-B049-B6A8-597FCA98D55A}" type="pres">
      <dgm:prSet presAssocID="{FDFDD18C-F03F-6F42-968E-A6EDB6D889CA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3928E41C-5363-3347-911C-7B6C2E15743E}" type="pres">
      <dgm:prSet presAssocID="{FDFDD18C-F03F-6F42-968E-A6EDB6D889CA}" presName="descendantText" presStyleLbl="alignAcc1" presStyleIdx="1" presStyleCnt="3">
        <dgm:presLayoutVars>
          <dgm:bulletEnabled val="1"/>
        </dgm:presLayoutVars>
      </dgm:prSet>
      <dgm:spPr/>
    </dgm:pt>
    <dgm:pt modelId="{6BEF53AC-3D43-1948-8F3B-A6371BC25F32}" type="pres">
      <dgm:prSet presAssocID="{A1A473BC-C4FF-A34C-B30E-EFD161AE3D59}" presName="sp" presStyleCnt="0"/>
      <dgm:spPr/>
    </dgm:pt>
    <dgm:pt modelId="{84631507-5A0B-FB41-9CC6-DB151B18DDFC}" type="pres">
      <dgm:prSet presAssocID="{017B5EE8-94F7-7741-BD9D-2587ABED1CCE}" presName="composite" presStyleCnt="0"/>
      <dgm:spPr/>
    </dgm:pt>
    <dgm:pt modelId="{7075BFA8-40A4-164C-B72C-D4C54369ADD7}" type="pres">
      <dgm:prSet presAssocID="{017B5EE8-94F7-7741-BD9D-2587ABED1CCE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C7BAB34E-0619-374A-916F-DD7C96EDB491}" type="pres">
      <dgm:prSet presAssocID="{017B5EE8-94F7-7741-BD9D-2587ABED1CCE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0A26700E-30BB-5E4E-9621-4A68DEFCF0D0}" type="presOf" srcId="{BE0863D6-9743-AD4B-A223-D59EA547A50C}" destId="{9F232982-B17E-BB44-8CC9-BC8D540E25AE}" srcOrd="0" destOrd="0" presId="urn:microsoft.com/office/officeart/2005/8/layout/chevron2"/>
    <dgm:cxn modelId="{F05B0056-3AD9-CB45-8557-3E7CFABE8A47}" type="presOf" srcId="{017B5EE8-94F7-7741-BD9D-2587ABED1CCE}" destId="{7075BFA8-40A4-164C-B72C-D4C54369ADD7}" srcOrd="0" destOrd="0" presId="urn:microsoft.com/office/officeart/2005/8/layout/chevron2"/>
    <dgm:cxn modelId="{4F2DF897-A8DA-7548-B70C-40B3A3D0A55B}" srcId="{5B53BF6E-1DCD-3344-BC91-5B1E022A2236}" destId="{BCE3A0FE-1B4E-B14E-9BD0-B072401CB14E}" srcOrd="0" destOrd="0" parTransId="{B5D86D41-8FFE-224C-A34B-5F01A12C774A}" sibTransId="{D4D56112-D4E4-5244-8AB6-DCFD94FE25B6}"/>
    <dgm:cxn modelId="{BF36D79C-3A92-9543-A8F0-817F63759EEC}" type="presOf" srcId="{CC17A5D7-BC36-A644-852D-915235F5E489}" destId="{C7BAB34E-0619-374A-916F-DD7C96EDB491}" srcOrd="0" destOrd="0" presId="urn:microsoft.com/office/officeart/2005/8/layout/chevron2"/>
    <dgm:cxn modelId="{3C1A39A8-9CC6-144D-9B2A-47B51DAFA3A3}" srcId="{BE0863D6-9743-AD4B-A223-D59EA547A50C}" destId="{FDFDD18C-F03F-6F42-968E-A6EDB6D889CA}" srcOrd="1" destOrd="0" parTransId="{AEC0536D-3640-394D-9243-1D1450808F78}" sibTransId="{A1A473BC-C4FF-A34C-B30E-EFD161AE3D59}"/>
    <dgm:cxn modelId="{181C2FAB-412B-904D-812B-08FCAA2014BC}" type="presOf" srcId="{BCE3A0FE-1B4E-B14E-9BD0-B072401CB14E}" destId="{646217F9-6C37-6248-82FE-BF4901C02AD9}" srcOrd="0" destOrd="0" presId="urn:microsoft.com/office/officeart/2005/8/layout/chevron2"/>
    <dgm:cxn modelId="{61ACCFB5-9305-B14B-86F9-BB83AE823893}" srcId="{017B5EE8-94F7-7741-BD9D-2587ABED1CCE}" destId="{CC17A5D7-BC36-A644-852D-915235F5E489}" srcOrd="0" destOrd="0" parTransId="{5AB961BC-FB28-E74D-B381-6A292083A0E0}" sibTransId="{75A30ED3-B807-0444-9330-67BBD2A12A5A}"/>
    <dgm:cxn modelId="{39250AB9-CE39-C546-9135-2228C40ABF8C}" type="presOf" srcId="{A86FC702-5B40-6F4F-9847-330243FDB706}" destId="{3928E41C-5363-3347-911C-7B6C2E15743E}" srcOrd="0" destOrd="0" presId="urn:microsoft.com/office/officeart/2005/8/layout/chevron2"/>
    <dgm:cxn modelId="{0FB0B7BC-6A93-2A40-90DC-6B70AC3129A8}" type="presOf" srcId="{5B53BF6E-1DCD-3344-BC91-5B1E022A2236}" destId="{8BE6E343-EBF7-9143-8EC2-D6C6E56837B5}" srcOrd="0" destOrd="0" presId="urn:microsoft.com/office/officeart/2005/8/layout/chevron2"/>
    <dgm:cxn modelId="{C04A23D4-9229-1D41-9D4F-C5659002FE6A}" srcId="{FDFDD18C-F03F-6F42-968E-A6EDB6D889CA}" destId="{A86FC702-5B40-6F4F-9847-330243FDB706}" srcOrd="0" destOrd="0" parTransId="{60E04FCF-6B4C-7C4F-A41B-8FB723710006}" sibTransId="{A5C40B70-0A28-A64E-B998-B0F753BE8723}"/>
    <dgm:cxn modelId="{B20D72D6-D993-D849-AACF-0E0F2D38FA6B}" srcId="{BE0863D6-9743-AD4B-A223-D59EA547A50C}" destId="{017B5EE8-94F7-7741-BD9D-2587ABED1CCE}" srcOrd="2" destOrd="0" parTransId="{BECAE003-4861-4145-B910-5ABDB6D06E5E}" sibTransId="{D941694F-8791-FA48-B60B-D966AE72CD94}"/>
    <dgm:cxn modelId="{DA6F3FE4-7FB5-274F-9EA1-15A50BCE5D16}" srcId="{BE0863D6-9743-AD4B-A223-D59EA547A50C}" destId="{5B53BF6E-1DCD-3344-BC91-5B1E022A2236}" srcOrd="0" destOrd="0" parTransId="{66B2BBD5-EBD4-2543-8EEF-107AB7281E65}" sibTransId="{C95C682A-D541-A645-B82D-98CAFA53F8D5}"/>
    <dgm:cxn modelId="{181C2EFA-FA1B-7544-A1D5-1AB55C75587D}" type="presOf" srcId="{FDFDD18C-F03F-6F42-968E-A6EDB6D889CA}" destId="{B0DE5943-F757-B049-B6A8-597FCA98D55A}" srcOrd="0" destOrd="0" presId="urn:microsoft.com/office/officeart/2005/8/layout/chevron2"/>
    <dgm:cxn modelId="{AB3213F7-2B9A-0447-AA95-C89720964B57}" type="presParOf" srcId="{9F232982-B17E-BB44-8CC9-BC8D540E25AE}" destId="{51168F52-8DA3-B049-AC28-FE77C8FAC9E1}" srcOrd="0" destOrd="0" presId="urn:microsoft.com/office/officeart/2005/8/layout/chevron2"/>
    <dgm:cxn modelId="{73C93AE4-3BA5-2542-8D24-08D0EA5986BC}" type="presParOf" srcId="{51168F52-8DA3-B049-AC28-FE77C8FAC9E1}" destId="{8BE6E343-EBF7-9143-8EC2-D6C6E56837B5}" srcOrd="0" destOrd="0" presId="urn:microsoft.com/office/officeart/2005/8/layout/chevron2"/>
    <dgm:cxn modelId="{4F7A7782-5578-FC44-BA97-EC24DF2FE2BA}" type="presParOf" srcId="{51168F52-8DA3-B049-AC28-FE77C8FAC9E1}" destId="{646217F9-6C37-6248-82FE-BF4901C02AD9}" srcOrd="1" destOrd="0" presId="urn:microsoft.com/office/officeart/2005/8/layout/chevron2"/>
    <dgm:cxn modelId="{268F6C84-382B-3F46-9834-8C21C25EB010}" type="presParOf" srcId="{9F232982-B17E-BB44-8CC9-BC8D540E25AE}" destId="{6E54B18A-6FC6-CC43-A447-E6F6068864D6}" srcOrd="1" destOrd="0" presId="urn:microsoft.com/office/officeart/2005/8/layout/chevron2"/>
    <dgm:cxn modelId="{0F3614C6-0E55-7D42-8789-87346554D44B}" type="presParOf" srcId="{9F232982-B17E-BB44-8CC9-BC8D540E25AE}" destId="{D46AF29D-8085-5D42-955B-E7F8AE245007}" srcOrd="2" destOrd="0" presId="urn:microsoft.com/office/officeart/2005/8/layout/chevron2"/>
    <dgm:cxn modelId="{CDA3E16E-4574-4040-A16C-023C9EE395E5}" type="presParOf" srcId="{D46AF29D-8085-5D42-955B-E7F8AE245007}" destId="{B0DE5943-F757-B049-B6A8-597FCA98D55A}" srcOrd="0" destOrd="0" presId="urn:microsoft.com/office/officeart/2005/8/layout/chevron2"/>
    <dgm:cxn modelId="{81873A85-5DFA-7848-B1F3-04EA6449572A}" type="presParOf" srcId="{D46AF29D-8085-5D42-955B-E7F8AE245007}" destId="{3928E41C-5363-3347-911C-7B6C2E15743E}" srcOrd="1" destOrd="0" presId="urn:microsoft.com/office/officeart/2005/8/layout/chevron2"/>
    <dgm:cxn modelId="{EF0B0A49-9375-D444-B381-19326295E0EB}" type="presParOf" srcId="{9F232982-B17E-BB44-8CC9-BC8D540E25AE}" destId="{6BEF53AC-3D43-1948-8F3B-A6371BC25F32}" srcOrd="3" destOrd="0" presId="urn:microsoft.com/office/officeart/2005/8/layout/chevron2"/>
    <dgm:cxn modelId="{F5643982-300F-5440-B41E-3F2653F06D6F}" type="presParOf" srcId="{9F232982-B17E-BB44-8CC9-BC8D540E25AE}" destId="{84631507-5A0B-FB41-9CC6-DB151B18DDFC}" srcOrd="4" destOrd="0" presId="urn:microsoft.com/office/officeart/2005/8/layout/chevron2"/>
    <dgm:cxn modelId="{02260665-0BFB-6746-B382-009ACDBC0A50}" type="presParOf" srcId="{84631507-5A0B-FB41-9CC6-DB151B18DDFC}" destId="{7075BFA8-40A4-164C-B72C-D4C54369ADD7}" srcOrd="0" destOrd="0" presId="urn:microsoft.com/office/officeart/2005/8/layout/chevron2"/>
    <dgm:cxn modelId="{D548975E-4DFF-784B-BFF2-E2A8DE0736A4}" type="presParOf" srcId="{84631507-5A0B-FB41-9CC6-DB151B18DDFC}" destId="{C7BAB34E-0619-374A-916F-DD7C96EDB49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E0863D6-9743-AD4B-A223-D59EA547A50C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5B53BF6E-1DCD-3344-BC91-5B1E022A2236}">
      <dgm:prSet phldrT="[Text]"/>
      <dgm:spPr>
        <a:solidFill>
          <a:schemeClr val="accent1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de-DE"/>
            <a:t>1)</a:t>
          </a:r>
        </a:p>
      </dgm:t>
    </dgm:pt>
    <dgm:pt modelId="{66B2BBD5-EBD4-2543-8EEF-107AB7281E65}" type="parTrans" cxnId="{DA6F3FE4-7FB5-274F-9EA1-15A50BCE5D16}">
      <dgm:prSet/>
      <dgm:spPr/>
      <dgm:t>
        <a:bodyPr/>
        <a:lstStyle/>
        <a:p>
          <a:endParaRPr lang="de-DE"/>
        </a:p>
      </dgm:t>
    </dgm:pt>
    <dgm:pt modelId="{C95C682A-D541-A645-B82D-98CAFA53F8D5}" type="sibTrans" cxnId="{DA6F3FE4-7FB5-274F-9EA1-15A50BCE5D16}">
      <dgm:prSet/>
      <dgm:spPr/>
      <dgm:t>
        <a:bodyPr/>
        <a:lstStyle/>
        <a:p>
          <a:endParaRPr lang="de-DE"/>
        </a:p>
      </dgm:t>
    </dgm:pt>
    <dgm:pt modelId="{BCE3A0FE-1B4E-B14E-9BD0-B072401CB14E}">
      <dgm:prSet phldrT="[Text]" custT="1"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de-DE" sz="2400" b="0" dirty="0" err="1">
              <a:latin typeface="Optima" panose="02000503060000020004" pitchFamily="2" charset="0"/>
            </a:rPr>
            <a:t>Determinants</a:t>
          </a:r>
          <a:r>
            <a:rPr lang="de-DE" sz="2400" b="0" dirty="0">
              <a:latin typeface="Optima" panose="02000503060000020004" pitchFamily="2" charset="0"/>
            </a:rPr>
            <a:t> </a:t>
          </a:r>
          <a:r>
            <a:rPr lang="de-DE" sz="2400" b="0" dirty="0" err="1">
              <a:latin typeface="Optima" panose="02000503060000020004" pitchFamily="2" charset="0"/>
            </a:rPr>
            <a:t>of</a:t>
          </a:r>
          <a:r>
            <a:rPr lang="de-DE" sz="2400" b="0" dirty="0">
              <a:latin typeface="Optima" panose="02000503060000020004" pitchFamily="2" charset="0"/>
            </a:rPr>
            <a:t> </a:t>
          </a:r>
          <a:r>
            <a:rPr lang="de-DE" sz="2400" b="0" dirty="0" err="1">
              <a:latin typeface="Optima" panose="02000503060000020004" pitchFamily="2" charset="0"/>
            </a:rPr>
            <a:t>the</a:t>
          </a:r>
          <a:r>
            <a:rPr lang="de-DE" sz="2400" b="0" dirty="0">
              <a:latin typeface="Optima" panose="02000503060000020004" pitchFamily="2" charset="0"/>
            </a:rPr>
            <a:t> </a:t>
          </a:r>
          <a:r>
            <a:rPr lang="de-DE" sz="2400" b="0" dirty="0" err="1">
              <a:latin typeface="Optima" panose="02000503060000020004" pitchFamily="2" charset="0"/>
            </a:rPr>
            <a:t>option</a:t>
          </a:r>
          <a:r>
            <a:rPr lang="de-DE" sz="2400" b="0" dirty="0">
              <a:latin typeface="Optima" panose="02000503060000020004" pitchFamily="2" charset="0"/>
            </a:rPr>
            <a:t> </a:t>
          </a:r>
          <a:r>
            <a:rPr lang="de-DE" sz="2400" b="0" dirty="0" err="1">
              <a:latin typeface="Optima" panose="02000503060000020004" pitchFamily="2" charset="0"/>
            </a:rPr>
            <a:t>price</a:t>
          </a:r>
          <a:endParaRPr lang="de-DE" sz="2400" b="0" dirty="0">
            <a:latin typeface="Optima" panose="02000503060000020004" pitchFamily="2" charset="0"/>
          </a:endParaRPr>
        </a:p>
      </dgm:t>
    </dgm:pt>
    <dgm:pt modelId="{B5D86D41-8FFE-224C-A34B-5F01A12C774A}" type="parTrans" cxnId="{4F2DF897-A8DA-7548-B70C-40B3A3D0A55B}">
      <dgm:prSet/>
      <dgm:spPr/>
      <dgm:t>
        <a:bodyPr/>
        <a:lstStyle/>
        <a:p>
          <a:endParaRPr lang="de-DE"/>
        </a:p>
      </dgm:t>
    </dgm:pt>
    <dgm:pt modelId="{D4D56112-D4E4-5244-8AB6-DCFD94FE25B6}" type="sibTrans" cxnId="{4F2DF897-A8DA-7548-B70C-40B3A3D0A55B}">
      <dgm:prSet/>
      <dgm:spPr/>
      <dgm:t>
        <a:bodyPr/>
        <a:lstStyle/>
        <a:p>
          <a:endParaRPr lang="de-DE"/>
        </a:p>
      </dgm:t>
    </dgm:pt>
    <dgm:pt modelId="{FDFDD18C-F03F-6F42-968E-A6EDB6D889CA}">
      <dgm:prSet phldrT="[Text]"/>
      <dgm:spPr>
        <a:solidFill>
          <a:schemeClr val="accent1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de-DE"/>
            <a:t>2)</a:t>
          </a:r>
        </a:p>
      </dgm:t>
    </dgm:pt>
    <dgm:pt modelId="{AEC0536D-3640-394D-9243-1D1450808F78}" type="parTrans" cxnId="{3C1A39A8-9CC6-144D-9B2A-47B51DAFA3A3}">
      <dgm:prSet/>
      <dgm:spPr/>
      <dgm:t>
        <a:bodyPr/>
        <a:lstStyle/>
        <a:p>
          <a:endParaRPr lang="de-DE"/>
        </a:p>
      </dgm:t>
    </dgm:pt>
    <dgm:pt modelId="{A1A473BC-C4FF-A34C-B30E-EFD161AE3D59}" type="sibTrans" cxnId="{3C1A39A8-9CC6-144D-9B2A-47B51DAFA3A3}">
      <dgm:prSet/>
      <dgm:spPr/>
      <dgm:t>
        <a:bodyPr/>
        <a:lstStyle/>
        <a:p>
          <a:endParaRPr lang="de-DE"/>
        </a:p>
      </dgm:t>
    </dgm:pt>
    <dgm:pt modelId="{A86FC702-5B40-6F4F-9847-330243FDB706}">
      <dgm:prSet phldrT="[Text]" custT="1"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de-DE" sz="2400" b="0" dirty="0">
              <a:latin typeface="Optima" panose="02000503060000020004" pitchFamily="2" charset="0"/>
            </a:rPr>
            <a:t>The </a:t>
          </a:r>
          <a:r>
            <a:rPr lang="de-DE" sz="2400" b="0" dirty="0" err="1">
              <a:latin typeface="Optima" panose="02000503060000020004" pitchFamily="2" charset="0"/>
            </a:rPr>
            <a:t>Greeks</a:t>
          </a:r>
          <a:endParaRPr lang="de-DE" sz="2400" b="0" dirty="0">
            <a:latin typeface="Optima" panose="02000503060000020004" pitchFamily="2" charset="0"/>
          </a:endParaRPr>
        </a:p>
      </dgm:t>
    </dgm:pt>
    <dgm:pt modelId="{60E04FCF-6B4C-7C4F-A41B-8FB723710006}" type="parTrans" cxnId="{C04A23D4-9229-1D41-9D4F-C5659002FE6A}">
      <dgm:prSet/>
      <dgm:spPr/>
      <dgm:t>
        <a:bodyPr/>
        <a:lstStyle/>
        <a:p>
          <a:endParaRPr lang="de-DE"/>
        </a:p>
      </dgm:t>
    </dgm:pt>
    <dgm:pt modelId="{A5C40B70-0A28-A64E-B998-B0F753BE8723}" type="sibTrans" cxnId="{C04A23D4-9229-1D41-9D4F-C5659002FE6A}">
      <dgm:prSet/>
      <dgm:spPr/>
      <dgm:t>
        <a:bodyPr/>
        <a:lstStyle/>
        <a:p>
          <a:endParaRPr lang="de-DE"/>
        </a:p>
      </dgm:t>
    </dgm:pt>
    <dgm:pt modelId="{017B5EE8-94F7-7741-BD9D-2587ABED1CCE}">
      <dgm:prSet phldrT="[Text]"/>
      <dgm:spPr>
        <a:solidFill>
          <a:schemeClr val="accent1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de-DE"/>
            <a:t>3)</a:t>
          </a:r>
        </a:p>
      </dgm:t>
    </dgm:pt>
    <dgm:pt modelId="{BECAE003-4861-4145-B910-5ABDB6D06E5E}" type="parTrans" cxnId="{B20D72D6-D993-D849-AACF-0E0F2D38FA6B}">
      <dgm:prSet/>
      <dgm:spPr/>
      <dgm:t>
        <a:bodyPr/>
        <a:lstStyle/>
        <a:p>
          <a:endParaRPr lang="de-DE"/>
        </a:p>
      </dgm:t>
    </dgm:pt>
    <dgm:pt modelId="{D941694F-8791-FA48-B60B-D966AE72CD94}" type="sibTrans" cxnId="{B20D72D6-D993-D849-AACF-0E0F2D38FA6B}">
      <dgm:prSet/>
      <dgm:spPr/>
      <dgm:t>
        <a:bodyPr/>
        <a:lstStyle/>
        <a:p>
          <a:endParaRPr lang="de-DE"/>
        </a:p>
      </dgm:t>
    </dgm:pt>
    <dgm:pt modelId="{CC17A5D7-BC36-A644-852D-915235F5E489}">
      <dgm:prSet phldrT="[Text]" custT="1"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de-DE" sz="2400" b="1" dirty="0" err="1">
              <a:latin typeface="Optima" panose="02000503060000020004" pitchFamily="2" charset="0"/>
            </a:rPr>
            <a:t>Examples</a:t>
          </a:r>
          <a:r>
            <a:rPr lang="de-DE" sz="2400" b="1" dirty="0">
              <a:latin typeface="Optima" panose="02000503060000020004" pitchFamily="2" charset="0"/>
            </a:rPr>
            <a:t> </a:t>
          </a:r>
          <a:r>
            <a:rPr lang="de-DE" sz="2400" b="1" dirty="0" err="1">
              <a:latin typeface="Optima" panose="02000503060000020004" pitchFamily="2" charset="0"/>
            </a:rPr>
            <a:t>of</a:t>
          </a:r>
          <a:r>
            <a:rPr lang="de-DE" sz="2400" b="1" dirty="0">
              <a:latin typeface="Optima" panose="02000503060000020004" pitchFamily="2" charset="0"/>
            </a:rPr>
            <a:t> a </a:t>
          </a:r>
          <a:r>
            <a:rPr lang="de-DE" sz="2400" b="1" dirty="0" err="1">
              <a:latin typeface="Optima" panose="02000503060000020004" pitchFamily="2" charset="0"/>
            </a:rPr>
            <a:t>static</a:t>
          </a:r>
          <a:r>
            <a:rPr lang="de-DE" sz="2400" b="1" dirty="0">
              <a:latin typeface="Optima" panose="02000503060000020004" pitchFamily="2" charset="0"/>
            </a:rPr>
            <a:t> Hedge</a:t>
          </a:r>
        </a:p>
      </dgm:t>
    </dgm:pt>
    <dgm:pt modelId="{5AB961BC-FB28-E74D-B381-6A292083A0E0}" type="parTrans" cxnId="{61ACCFB5-9305-B14B-86F9-BB83AE823893}">
      <dgm:prSet/>
      <dgm:spPr/>
      <dgm:t>
        <a:bodyPr/>
        <a:lstStyle/>
        <a:p>
          <a:endParaRPr lang="de-DE"/>
        </a:p>
      </dgm:t>
    </dgm:pt>
    <dgm:pt modelId="{75A30ED3-B807-0444-9330-67BBD2A12A5A}" type="sibTrans" cxnId="{61ACCFB5-9305-B14B-86F9-BB83AE823893}">
      <dgm:prSet/>
      <dgm:spPr/>
      <dgm:t>
        <a:bodyPr/>
        <a:lstStyle/>
        <a:p>
          <a:endParaRPr lang="de-DE"/>
        </a:p>
      </dgm:t>
    </dgm:pt>
    <dgm:pt modelId="{9F232982-B17E-BB44-8CC9-BC8D540E25AE}" type="pres">
      <dgm:prSet presAssocID="{BE0863D6-9743-AD4B-A223-D59EA547A50C}" presName="linearFlow" presStyleCnt="0">
        <dgm:presLayoutVars>
          <dgm:dir/>
          <dgm:animLvl val="lvl"/>
          <dgm:resizeHandles val="exact"/>
        </dgm:presLayoutVars>
      </dgm:prSet>
      <dgm:spPr/>
    </dgm:pt>
    <dgm:pt modelId="{51168F52-8DA3-B049-AC28-FE77C8FAC9E1}" type="pres">
      <dgm:prSet presAssocID="{5B53BF6E-1DCD-3344-BC91-5B1E022A2236}" presName="composite" presStyleCnt="0"/>
      <dgm:spPr/>
    </dgm:pt>
    <dgm:pt modelId="{8BE6E343-EBF7-9143-8EC2-D6C6E56837B5}" type="pres">
      <dgm:prSet presAssocID="{5B53BF6E-1DCD-3344-BC91-5B1E022A2236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646217F9-6C37-6248-82FE-BF4901C02AD9}" type="pres">
      <dgm:prSet presAssocID="{5B53BF6E-1DCD-3344-BC91-5B1E022A2236}" presName="descendantText" presStyleLbl="alignAcc1" presStyleIdx="0" presStyleCnt="3">
        <dgm:presLayoutVars>
          <dgm:bulletEnabled val="1"/>
        </dgm:presLayoutVars>
      </dgm:prSet>
      <dgm:spPr/>
    </dgm:pt>
    <dgm:pt modelId="{6E54B18A-6FC6-CC43-A447-E6F6068864D6}" type="pres">
      <dgm:prSet presAssocID="{C95C682A-D541-A645-B82D-98CAFA53F8D5}" presName="sp" presStyleCnt="0"/>
      <dgm:spPr/>
    </dgm:pt>
    <dgm:pt modelId="{D46AF29D-8085-5D42-955B-E7F8AE245007}" type="pres">
      <dgm:prSet presAssocID="{FDFDD18C-F03F-6F42-968E-A6EDB6D889CA}" presName="composite" presStyleCnt="0"/>
      <dgm:spPr/>
    </dgm:pt>
    <dgm:pt modelId="{B0DE5943-F757-B049-B6A8-597FCA98D55A}" type="pres">
      <dgm:prSet presAssocID="{FDFDD18C-F03F-6F42-968E-A6EDB6D889CA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3928E41C-5363-3347-911C-7B6C2E15743E}" type="pres">
      <dgm:prSet presAssocID="{FDFDD18C-F03F-6F42-968E-A6EDB6D889CA}" presName="descendantText" presStyleLbl="alignAcc1" presStyleIdx="1" presStyleCnt="3">
        <dgm:presLayoutVars>
          <dgm:bulletEnabled val="1"/>
        </dgm:presLayoutVars>
      </dgm:prSet>
      <dgm:spPr/>
    </dgm:pt>
    <dgm:pt modelId="{6BEF53AC-3D43-1948-8F3B-A6371BC25F32}" type="pres">
      <dgm:prSet presAssocID="{A1A473BC-C4FF-A34C-B30E-EFD161AE3D59}" presName="sp" presStyleCnt="0"/>
      <dgm:spPr/>
    </dgm:pt>
    <dgm:pt modelId="{84631507-5A0B-FB41-9CC6-DB151B18DDFC}" type="pres">
      <dgm:prSet presAssocID="{017B5EE8-94F7-7741-BD9D-2587ABED1CCE}" presName="composite" presStyleCnt="0"/>
      <dgm:spPr/>
    </dgm:pt>
    <dgm:pt modelId="{7075BFA8-40A4-164C-B72C-D4C54369ADD7}" type="pres">
      <dgm:prSet presAssocID="{017B5EE8-94F7-7741-BD9D-2587ABED1CCE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C7BAB34E-0619-374A-916F-DD7C96EDB491}" type="pres">
      <dgm:prSet presAssocID="{017B5EE8-94F7-7741-BD9D-2587ABED1CCE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0A26700E-30BB-5E4E-9621-4A68DEFCF0D0}" type="presOf" srcId="{BE0863D6-9743-AD4B-A223-D59EA547A50C}" destId="{9F232982-B17E-BB44-8CC9-BC8D540E25AE}" srcOrd="0" destOrd="0" presId="urn:microsoft.com/office/officeart/2005/8/layout/chevron2"/>
    <dgm:cxn modelId="{F05B0056-3AD9-CB45-8557-3E7CFABE8A47}" type="presOf" srcId="{017B5EE8-94F7-7741-BD9D-2587ABED1CCE}" destId="{7075BFA8-40A4-164C-B72C-D4C54369ADD7}" srcOrd="0" destOrd="0" presId="urn:microsoft.com/office/officeart/2005/8/layout/chevron2"/>
    <dgm:cxn modelId="{4F2DF897-A8DA-7548-B70C-40B3A3D0A55B}" srcId="{5B53BF6E-1DCD-3344-BC91-5B1E022A2236}" destId="{BCE3A0FE-1B4E-B14E-9BD0-B072401CB14E}" srcOrd="0" destOrd="0" parTransId="{B5D86D41-8FFE-224C-A34B-5F01A12C774A}" sibTransId="{D4D56112-D4E4-5244-8AB6-DCFD94FE25B6}"/>
    <dgm:cxn modelId="{BF36D79C-3A92-9543-A8F0-817F63759EEC}" type="presOf" srcId="{CC17A5D7-BC36-A644-852D-915235F5E489}" destId="{C7BAB34E-0619-374A-916F-DD7C96EDB491}" srcOrd="0" destOrd="0" presId="urn:microsoft.com/office/officeart/2005/8/layout/chevron2"/>
    <dgm:cxn modelId="{3C1A39A8-9CC6-144D-9B2A-47B51DAFA3A3}" srcId="{BE0863D6-9743-AD4B-A223-D59EA547A50C}" destId="{FDFDD18C-F03F-6F42-968E-A6EDB6D889CA}" srcOrd="1" destOrd="0" parTransId="{AEC0536D-3640-394D-9243-1D1450808F78}" sibTransId="{A1A473BC-C4FF-A34C-B30E-EFD161AE3D59}"/>
    <dgm:cxn modelId="{181C2FAB-412B-904D-812B-08FCAA2014BC}" type="presOf" srcId="{BCE3A0FE-1B4E-B14E-9BD0-B072401CB14E}" destId="{646217F9-6C37-6248-82FE-BF4901C02AD9}" srcOrd="0" destOrd="0" presId="urn:microsoft.com/office/officeart/2005/8/layout/chevron2"/>
    <dgm:cxn modelId="{61ACCFB5-9305-B14B-86F9-BB83AE823893}" srcId="{017B5EE8-94F7-7741-BD9D-2587ABED1CCE}" destId="{CC17A5D7-BC36-A644-852D-915235F5E489}" srcOrd="0" destOrd="0" parTransId="{5AB961BC-FB28-E74D-B381-6A292083A0E0}" sibTransId="{75A30ED3-B807-0444-9330-67BBD2A12A5A}"/>
    <dgm:cxn modelId="{39250AB9-CE39-C546-9135-2228C40ABF8C}" type="presOf" srcId="{A86FC702-5B40-6F4F-9847-330243FDB706}" destId="{3928E41C-5363-3347-911C-7B6C2E15743E}" srcOrd="0" destOrd="0" presId="urn:microsoft.com/office/officeart/2005/8/layout/chevron2"/>
    <dgm:cxn modelId="{0FB0B7BC-6A93-2A40-90DC-6B70AC3129A8}" type="presOf" srcId="{5B53BF6E-1DCD-3344-BC91-5B1E022A2236}" destId="{8BE6E343-EBF7-9143-8EC2-D6C6E56837B5}" srcOrd="0" destOrd="0" presId="urn:microsoft.com/office/officeart/2005/8/layout/chevron2"/>
    <dgm:cxn modelId="{C04A23D4-9229-1D41-9D4F-C5659002FE6A}" srcId="{FDFDD18C-F03F-6F42-968E-A6EDB6D889CA}" destId="{A86FC702-5B40-6F4F-9847-330243FDB706}" srcOrd="0" destOrd="0" parTransId="{60E04FCF-6B4C-7C4F-A41B-8FB723710006}" sibTransId="{A5C40B70-0A28-A64E-B998-B0F753BE8723}"/>
    <dgm:cxn modelId="{B20D72D6-D993-D849-AACF-0E0F2D38FA6B}" srcId="{BE0863D6-9743-AD4B-A223-D59EA547A50C}" destId="{017B5EE8-94F7-7741-BD9D-2587ABED1CCE}" srcOrd="2" destOrd="0" parTransId="{BECAE003-4861-4145-B910-5ABDB6D06E5E}" sibTransId="{D941694F-8791-FA48-B60B-D966AE72CD94}"/>
    <dgm:cxn modelId="{DA6F3FE4-7FB5-274F-9EA1-15A50BCE5D16}" srcId="{BE0863D6-9743-AD4B-A223-D59EA547A50C}" destId="{5B53BF6E-1DCD-3344-BC91-5B1E022A2236}" srcOrd="0" destOrd="0" parTransId="{66B2BBD5-EBD4-2543-8EEF-107AB7281E65}" sibTransId="{C95C682A-D541-A645-B82D-98CAFA53F8D5}"/>
    <dgm:cxn modelId="{181C2EFA-FA1B-7544-A1D5-1AB55C75587D}" type="presOf" srcId="{FDFDD18C-F03F-6F42-968E-A6EDB6D889CA}" destId="{B0DE5943-F757-B049-B6A8-597FCA98D55A}" srcOrd="0" destOrd="0" presId="urn:microsoft.com/office/officeart/2005/8/layout/chevron2"/>
    <dgm:cxn modelId="{AB3213F7-2B9A-0447-AA95-C89720964B57}" type="presParOf" srcId="{9F232982-B17E-BB44-8CC9-BC8D540E25AE}" destId="{51168F52-8DA3-B049-AC28-FE77C8FAC9E1}" srcOrd="0" destOrd="0" presId="urn:microsoft.com/office/officeart/2005/8/layout/chevron2"/>
    <dgm:cxn modelId="{73C93AE4-3BA5-2542-8D24-08D0EA5986BC}" type="presParOf" srcId="{51168F52-8DA3-B049-AC28-FE77C8FAC9E1}" destId="{8BE6E343-EBF7-9143-8EC2-D6C6E56837B5}" srcOrd="0" destOrd="0" presId="urn:microsoft.com/office/officeart/2005/8/layout/chevron2"/>
    <dgm:cxn modelId="{4F7A7782-5578-FC44-BA97-EC24DF2FE2BA}" type="presParOf" srcId="{51168F52-8DA3-B049-AC28-FE77C8FAC9E1}" destId="{646217F9-6C37-6248-82FE-BF4901C02AD9}" srcOrd="1" destOrd="0" presId="urn:microsoft.com/office/officeart/2005/8/layout/chevron2"/>
    <dgm:cxn modelId="{268F6C84-382B-3F46-9834-8C21C25EB010}" type="presParOf" srcId="{9F232982-B17E-BB44-8CC9-BC8D540E25AE}" destId="{6E54B18A-6FC6-CC43-A447-E6F6068864D6}" srcOrd="1" destOrd="0" presId="urn:microsoft.com/office/officeart/2005/8/layout/chevron2"/>
    <dgm:cxn modelId="{0F3614C6-0E55-7D42-8789-87346554D44B}" type="presParOf" srcId="{9F232982-B17E-BB44-8CC9-BC8D540E25AE}" destId="{D46AF29D-8085-5D42-955B-E7F8AE245007}" srcOrd="2" destOrd="0" presId="urn:microsoft.com/office/officeart/2005/8/layout/chevron2"/>
    <dgm:cxn modelId="{CDA3E16E-4574-4040-A16C-023C9EE395E5}" type="presParOf" srcId="{D46AF29D-8085-5D42-955B-E7F8AE245007}" destId="{B0DE5943-F757-B049-B6A8-597FCA98D55A}" srcOrd="0" destOrd="0" presId="urn:microsoft.com/office/officeart/2005/8/layout/chevron2"/>
    <dgm:cxn modelId="{81873A85-5DFA-7848-B1F3-04EA6449572A}" type="presParOf" srcId="{D46AF29D-8085-5D42-955B-E7F8AE245007}" destId="{3928E41C-5363-3347-911C-7B6C2E15743E}" srcOrd="1" destOrd="0" presId="urn:microsoft.com/office/officeart/2005/8/layout/chevron2"/>
    <dgm:cxn modelId="{EF0B0A49-9375-D444-B381-19326295E0EB}" type="presParOf" srcId="{9F232982-B17E-BB44-8CC9-BC8D540E25AE}" destId="{6BEF53AC-3D43-1948-8F3B-A6371BC25F32}" srcOrd="3" destOrd="0" presId="urn:microsoft.com/office/officeart/2005/8/layout/chevron2"/>
    <dgm:cxn modelId="{F5643982-300F-5440-B41E-3F2653F06D6F}" type="presParOf" srcId="{9F232982-B17E-BB44-8CC9-BC8D540E25AE}" destId="{84631507-5A0B-FB41-9CC6-DB151B18DDFC}" srcOrd="4" destOrd="0" presId="urn:microsoft.com/office/officeart/2005/8/layout/chevron2"/>
    <dgm:cxn modelId="{02260665-0BFB-6746-B382-009ACDBC0A50}" type="presParOf" srcId="{84631507-5A0B-FB41-9CC6-DB151B18DDFC}" destId="{7075BFA8-40A4-164C-B72C-D4C54369ADD7}" srcOrd="0" destOrd="0" presId="urn:microsoft.com/office/officeart/2005/8/layout/chevron2"/>
    <dgm:cxn modelId="{D548975E-4DFF-784B-BFF2-E2A8DE0736A4}" type="presParOf" srcId="{84631507-5A0B-FB41-9CC6-DB151B18DDFC}" destId="{C7BAB34E-0619-374A-916F-DD7C96EDB49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E0863D6-9743-AD4B-A223-D59EA547A50C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5B53BF6E-1DCD-3344-BC91-5B1E022A2236}">
      <dgm:prSet phldrT="[Text]"/>
      <dgm:spPr>
        <a:solidFill>
          <a:schemeClr val="accent1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de-DE" dirty="0"/>
            <a:t>4)</a:t>
          </a:r>
        </a:p>
      </dgm:t>
    </dgm:pt>
    <dgm:pt modelId="{66B2BBD5-EBD4-2543-8EEF-107AB7281E65}" type="parTrans" cxnId="{DA6F3FE4-7FB5-274F-9EA1-15A50BCE5D16}">
      <dgm:prSet/>
      <dgm:spPr/>
      <dgm:t>
        <a:bodyPr/>
        <a:lstStyle/>
        <a:p>
          <a:endParaRPr lang="de-DE"/>
        </a:p>
      </dgm:t>
    </dgm:pt>
    <dgm:pt modelId="{C95C682A-D541-A645-B82D-98CAFA53F8D5}" type="sibTrans" cxnId="{DA6F3FE4-7FB5-274F-9EA1-15A50BCE5D16}">
      <dgm:prSet/>
      <dgm:spPr/>
      <dgm:t>
        <a:bodyPr/>
        <a:lstStyle/>
        <a:p>
          <a:endParaRPr lang="de-DE"/>
        </a:p>
      </dgm:t>
    </dgm:pt>
    <dgm:pt modelId="{BCE3A0FE-1B4E-B14E-9BD0-B072401CB14E}">
      <dgm:prSet phldrT="[Text]" custT="1"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de-DE" sz="2400" b="1" dirty="0">
              <a:latin typeface="Optima" panose="02000503060000020004" pitchFamily="2" charset="0"/>
            </a:rPr>
            <a:t>Practice </a:t>
          </a:r>
          <a:r>
            <a:rPr lang="de-DE" sz="2400" b="1" dirty="0" err="1">
              <a:latin typeface="Optima" panose="02000503060000020004" pitchFamily="2" charset="0"/>
            </a:rPr>
            <a:t>Examples</a:t>
          </a:r>
          <a:r>
            <a:rPr lang="de-DE" sz="2400" b="1" dirty="0">
              <a:latin typeface="Optima" panose="02000503060000020004" pitchFamily="2" charset="0"/>
            </a:rPr>
            <a:t> in Python</a:t>
          </a:r>
        </a:p>
      </dgm:t>
    </dgm:pt>
    <dgm:pt modelId="{B5D86D41-8FFE-224C-A34B-5F01A12C774A}" type="parTrans" cxnId="{4F2DF897-A8DA-7548-B70C-40B3A3D0A55B}">
      <dgm:prSet/>
      <dgm:spPr/>
      <dgm:t>
        <a:bodyPr/>
        <a:lstStyle/>
        <a:p>
          <a:endParaRPr lang="de-DE"/>
        </a:p>
      </dgm:t>
    </dgm:pt>
    <dgm:pt modelId="{D4D56112-D4E4-5244-8AB6-DCFD94FE25B6}" type="sibTrans" cxnId="{4F2DF897-A8DA-7548-B70C-40B3A3D0A55B}">
      <dgm:prSet/>
      <dgm:spPr/>
      <dgm:t>
        <a:bodyPr/>
        <a:lstStyle/>
        <a:p>
          <a:endParaRPr lang="de-DE"/>
        </a:p>
      </dgm:t>
    </dgm:pt>
    <dgm:pt modelId="{FDFDD18C-F03F-6F42-968E-A6EDB6D889CA}">
      <dgm:prSet phldrT="[Text]"/>
      <dgm:spPr>
        <a:solidFill>
          <a:schemeClr val="accent1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de-DE" dirty="0"/>
            <a:t>5)</a:t>
          </a:r>
        </a:p>
      </dgm:t>
    </dgm:pt>
    <dgm:pt modelId="{AEC0536D-3640-394D-9243-1D1450808F78}" type="parTrans" cxnId="{3C1A39A8-9CC6-144D-9B2A-47B51DAFA3A3}">
      <dgm:prSet/>
      <dgm:spPr/>
      <dgm:t>
        <a:bodyPr/>
        <a:lstStyle/>
        <a:p>
          <a:endParaRPr lang="de-DE"/>
        </a:p>
      </dgm:t>
    </dgm:pt>
    <dgm:pt modelId="{A1A473BC-C4FF-A34C-B30E-EFD161AE3D59}" type="sibTrans" cxnId="{3C1A39A8-9CC6-144D-9B2A-47B51DAFA3A3}">
      <dgm:prSet/>
      <dgm:spPr/>
      <dgm:t>
        <a:bodyPr/>
        <a:lstStyle/>
        <a:p>
          <a:endParaRPr lang="de-DE"/>
        </a:p>
      </dgm:t>
    </dgm:pt>
    <dgm:pt modelId="{A86FC702-5B40-6F4F-9847-330243FDB706}">
      <dgm:prSet phldrT="[Text]" custT="1"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de-DE" sz="2400" dirty="0" err="1">
              <a:latin typeface="Optima" panose="02000503060000020004" pitchFamily="2" charset="0"/>
            </a:rPr>
            <a:t>Literature</a:t>
          </a:r>
          <a:r>
            <a:rPr lang="de-DE" sz="2400" dirty="0">
              <a:latin typeface="Optima" panose="02000503060000020004" pitchFamily="2" charset="0"/>
            </a:rPr>
            <a:t>, Links and </a:t>
          </a:r>
          <a:r>
            <a:rPr lang="de-DE" sz="2400" dirty="0" err="1">
              <a:latin typeface="Optima" panose="02000503060000020004" pitchFamily="2" charset="0"/>
            </a:rPr>
            <a:t>further</a:t>
          </a:r>
          <a:r>
            <a:rPr lang="de-DE" sz="2400" dirty="0">
              <a:latin typeface="Optima" panose="02000503060000020004" pitchFamily="2" charset="0"/>
            </a:rPr>
            <a:t> material</a:t>
          </a:r>
          <a:endParaRPr lang="de-DE" sz="2400" b="0" dirty="0">
            <a:latin typeface="Optima" panose="02000503060000020004" pitchFamily="2" charset="0"/>
          </a:endParaRPr>
        </a:p>
      </dgm:t>
    </dgm:pt>
    <dgm:pt modelId="{60E04FCF-6B4C-7C4F-A41B-8FB723710006}" type="parTrans" cxnId="{C04A23D4-9229-1D41-9D4F-C5659002FE6A}">
      <dgm:prSet/>
      <dgm:spPr/>
      <dgm:t>
        <a:bodyPr/>
        <a:lstStyle/>
        <a:p>
          <a:endParaRPr lang="de-DE"/>
        </a:p>
      </dgm:t>
    </dgm:pt>
    <dgm:pt modelId="{A5C40B70-0A28-A64E-B998-B0F753BE8723}" type="sibTrans" cxnId="{C04A23D4-9229-1D41-9D4F-C5659002FE6A}">
      <dgm:prSet/>
      <dgm:spPr/>
      <dgm:t>
        <a:bodyPr/>
        <a:lstStyle/>
        <a:p>
          <a:endParaRPr lang="de-DE"/>
        </a:p>
      </dgm:t>
    </dgm:pt>
    <dgm:pt modelId="{017B5EE8-94F7-7741-BD9D-2587ABED1CCE}">
      <dgm:prSet phldrT="[Text]"/>
      <dgm:spPr>
        <a:solidFill>
          <a:schemeClr val="accent1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de-DE" dirty="0"/>
            <a:t>6)</a:t>
          </a:r>
        </a:p>
      </dgm:t>
    </dgm:pt>
    <dgm:pt modelId="{BECAE003-4861-4145-B910-5ABDB6D06E5E}" type="parTrans" cxnId="{B20D72D6-D993-D849-AACF-0E0F2D38FA6B}">
      <dgm:prSet/>
      <dgm:spPr/>
      <dgm:t>
        <a:bodyPr/>
        <a:lstStyle/>
        <a:p>
          <a:endParaRPr lang="de-DE"/>
        </a:p>
      </dgm:t>
    </dgm:pt>
    <dgm:pt modelId="{D941694F-8791-FA48-B60B-D966AE72CD94}" type="sibTrans" cxnId="{B20D72D6-D993-D849-AACF-0E0F2D38FA6B}">
      <dgm:prSet/>
      <dgm:spPr/>
      <dgm:t>
        <a:bodyPr/>
        <a:lstStyle/>
        <a:p>
          <a:endParaRPr lang="de-DE"/>
        </a:p>
      </dgm:t>
    </dgm:pt>
    <dgm:pt modelId="{CC17A5D7-BC36-A644-852D-915235F5E489}">
      <dgm:prSet phldrT="[Text]" custT="1"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de-DE" sz="2400" b="0" dirty="0">
              <a:latin typeface="Optima" panose="02000503060000020004" pitchFamily="2" charset="0"/>
            </a:rPr>
            <a:t>Different </a:t>
          </a:r>
          <a:r>
            <a:rPr lang="de-DE" sz="2400" b="0" dirty="0" err="1">
              <a:latin typeface="Optima" panose="02000503060000020004" pitchFamily="2" charset="0"/>
            </a:rPr>
            <a:t>approaches</a:t>
          </a:r>
          <a:r>
            <a:rPr lang="de-DE" sz="2400" b="0" dirty="0">
              <a:latin typeface="Optima" panose="02000503060000020004" pitchFamily="2" charset="0"/>
            </a:rPr>
            <a:t> </a:t>
          </a:r>
          <a:r>
            <a:rPr lang="de-DE" sz="2400" b="0" dirty="0" err="1">
              <a:latin typeface="Optima" panose="02000503060000020004" pitchFamily="2" charset="0"/>
            </a:rPr>
            <a:t>for</a:t>
          </a:r>
          <a:r>
            <a:rPr lang="de-DE" sz="2400" b="0" dirty="0">
              <a:latin typeface="Optima" panose="02000503060000020004" pitchFamily="2" charset="0"/>
            </a:rPr>
            <a:t> Time Series </a:t>
          </a:r>
          <a:r>
            <a:rPr lang="de-DE" sz="2400" b="0" dirty="0" err="1">
              <a:latin typeface="Optima" panose="02000503060000020004" pitchFamily="2" charset="0"/>
            </a:rPr>
            <a:t>Analysation</a:t>
          </a:r>
          <a:endParaRPr lang="de-DE" sz="2400" b="0" dirty="0">
            <a:latin typeface="Optima" panose="02000503060000020004" pitchFamily="2" charset="0"/>
          </a:endParaRPr>
        </a:p>
      </dgm:t>
    </dgm:pt>
    <dgm:pt modelId="{5AB961BC-FB28-E74D-B381-6A292083A0E0}" type="parTrans" cxnId="{61ACCFB5-9305-B14B-86F9-BB83AE823893}">
      <dgm:prSet/>
      <dgm:spPr/>
      <dgm:t>
        <a:bodyPr/>
        <a:lstStyle/>
        <a:p>
          <a:endParaRPr lang="de-DE"/>
        </a:p>
      </dgm:t>
    </dgm:pt>
    <dgm:pt modelId="{75A30ED3-B807-0444-9330-67BBD2A12A5A}" type="sibTrans" cxnId="{61ACCFB5-9305-B14B-86F9-BB83AE823893}">
      <dgm:prSet/>
      <dgm:spPr/>
      <dgm:t>
        <a:bodyPr/>
        <a:lstStyle/>
        <a:p>
          <a:endParaRPr lang="de-DE"/>
        </a:p>
      </dgm:t>
    </dgm:pt>
    <dgm:pt modelId="{9F232982-B17E-BB44-8CC9-BC8D540E25AE}" type="pres">
      <dgm:prSet presAssocID="{BE0863D6-9743-AD4B-A223-D59EA547A50C}" presName="linearFlow" presStyleCnt="0">
        <dgm:presLayoutVars>
          <dgm:dir/>
          <dgm:animLvl val="lvl"/>
          <dgm:resizeHandles val="exact"/>
        </dgm:presLayoutVars>
      </dgm:prSet>
      <dgm:spPr/>
    </dgm:pt>
    <dgm:pt modelId="{51168F52-8DA3-B049-AC28-FE77C8FAC9E1}" type="pres">
      <dgm:prSet presAssocID="{5B53BF6E-1DCD-3344-BC91-5B1E022A2236}" presName="composite" presStyleCnt="0"/>
      <dgm:spPr/>
    </dgm:pt>
    <dgm:pt modelId="{8BE6E343-EBF7-9143-8EC2-D6C6E56837B5}" type="pres">
      <dgm:prSet presAssocID="{5B53BF6E-1DCD-3344-BC91-5B1E022A2236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646217F9-6C37-6248-82FE-BF4901C02AD9}" type="pres">
      <dgm:prSet presAssocID="{5B53BF6E-1DCD-3344-BC91-5B1E022A2236}" presName="descendantText" presStyleLbl="alignAcc1" presStyleIdx="0" presStyleCnt="3">
        <dgm:presLayoutVars>
          <dgm:bulletEnabled val="1"/>
        </dgm:presLayoutVars>
      </dgm:prSet>
      <dgm:spPr/>
    </dgm:pt>
    <dgm:pt modelId="{6E54B18A-6FC6-CC43-A447-E6F6068864D6}" type="pres">
      <dgm:prSet presAssocID="{C95C682A-D541-A645-B82D-98CAFA53F8D5}" presName="sp" presStyleCnt="0"/>
      <dgm:spPr/>
    </dgm:pt>
    <dgm:pt modelId="{D46AF29D-8085-5D42-955B-E7F8AE245007}" type="pres">
      <dgm:prSet presAssocID="{FDFDD18C-F03F-6F42-968E-A6EDB6D889CA}" presName="composite" presStyleCnt="0"/>
      <dgm:spPr/>
    </dgm:pt>
    <dgm:pt modelId="{B0DE5943-F757-B049-B6A8-597FCA98D55A}" type="pres">
      <dgm:prSet presAssocID="{FDFDD18C-F03F-6F42-968E-A6EDB6D889CA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3928E41C-5363-3347-911C-7B6C2E15743E}" type="pres">
      <dgm:prSet presAssocID="{FDFDD18C-F03F-6F42-968E-A6EDB6D889CA}" presName="descendantText" presStyleLbl="alignAcc1" presStyleIdx="1" presStyleCnt="3">
        <dgm:presLayoutVars>
          <dgm:bulletEnabled val="1"/>
        </dgm:presLayoutVars>
      </dgm:prSet>
      <dgm:spPr/>
    </dgm:pt>
    <dgm:pt modelId="{6BEF53AC-3D43-1948-8F3B-A6371BC25F32}" type="pres">
      <dgm:prSet presAssocID="{A1A473BC-C4FF-A34C-B30E-EFD161AE3D59}" presName="sp" presStyleCnt="0"/>
      <dgm:spPr/>
    </dgm:pt>
    <dgm:pt modelId="{84631507-5A0B-FB41-9CC6-DB151B18DDFC}" type="pres">
      <dgm:prSet presAssocID="{017B5EE8-94F7-7741-BD9D-2587ABED1CCE}" presName="composite" presStyleCnt="0"/>
      <dgm:spPr/>
    </dgm:pt>
    <dgm:pt modelId="{7075BFA8-40A4-164C-B72C-D4C54369ADD7}" type="pres">
      <dgm:prSet presAssocID="{017B5EE8-94F7-7741-BD9D-2587ABED1CCE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C7BAB34E-0619-374A-916F-DD7C96EDB491}" type="pres">
      <dgm:prSet presAssocID="{017B5EE8-94F7-7741-BD9D-2587ABED1CCE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0A26700E-30BB-5E4E-9621-4A68DEFCF0D0}" type="presOf" srcId="{BE0863D6-9743-AD4B-A223-D59EA547A50C}" destId="{9F232982-B17E-BB44-8CC9-BC8D540E25AE}" srcOrd="0" destOrd="0" presId="urn:microsoft.com/office/officeart/2005/8/layout/chevron2"/>
    <dgm:cxn modelId="{F05B0056-3AD9-CB45-8557-3E7CFABE8A47}" type="presOf" srcId="{017B5EE8-94F7-7741-BD9D-2587ABED1CCE}" destId="{7075BFA8-40A4-164C-B72C-D4C54369ADD7}" srcOrd="0" destOrd="0" presId="urn:microsoft.com/office/officeart/2005/8/layout/chevron2"/>
    <dgm:cxn modelId="{4F2DF897-A8DA-7548-B70C-40B3A3D0A55B}" srcId="{5B53BF6E-1DCD-3344-BC91-5B1E022A2236}" destId="{BCE3A0FE-1B4E-B14E-9BD0-B072401CB14E}" srcOrd="0" destOrd="0" parTransId="{B5D86D41-8FFE-224C-A34B-5F01A12C774A}" sibTransId="{D4D56112-D4E4-5244-8AB6-DCFD94FE25B6}"/>
    <dgm:cxn modelId="{BF36D79C-3A92-9543-A8F0-817F63759EEC}" type="presOf" srcId="{CC17A5D7-BC36-A644-852D-915235F5E489}" destId="{C7BAB34E-0619-374A-916F-DD7C96EDB491}" srcOrd="0" destOrd="0" presId="urn:microsoft.com/office/officeart/2005/8/layout/chevron2"/>
    <dgm:cxn modelId="{3C1A39A8-9CC6-144D-9B2A-47B51DAFA3A3}" srcId="{BE0863D6-9743-AD4B-A223-D59EA547A50C}" destId="{FDFDD18C-F03F-6F42-968E-A6EDB6D889CA}" srcOrd="1" destOrd="0" parTransId="{AEC0536D-3640-394D-9243-1D1450808F78}" sibTransId="{A1A473BC-C4FF-A34C-B30E-EFD161AE3D59}"/>
    <dgm:cxn modelId="{181C2FAB-412B-904D-812B-08FCAA2014BC}" type="presOf" srcId="{BCE3A0FE-1B4E-B14E-9BD0-B072401CB14E}" destId="{646217F9-6C37-6248-82FE-BF4901C02AD9}" srcOrd="0" destOrd="0" presId="urn:microsoft.com/office/officeart/2005/8/layout/chevron2"/>
    <dgm:cxn modelId="{61ACCFB5-9305-B14B-86F9-BB83AE823893}" srcId="{017B5EE8-94F7-7741-BD9D-2587ABED1CCE}" destId="{CC17A5D7-BC36-A644-852D-915235F5E489}" srcOrd="0" destOrd="0" parTransId="{5AB961BC-FB28-E74D-B381-6A292083A0E0}" sibTransId="{75A30ED3-B807-0444-9330-67BBD2A12A5A}"/>
    <dgm:cxn modelId="{39250AB9-CE39-C546-9135-2228C40ABF8C}" type="presOf" srcId="{A86FC702-5B40-6F4F-9847-330243FDB706}" destId="{3928E41C-5363-3347-911C-7B6C2E15743E}" srcOrd="0" destOrd="0" presId="urn:microsoft.com/office/officeart/2005/8/layout/chevron2"/>
    <dgm:cxn modelId="{0FB0B7BC-6A93-2A40-90DC-6B70AC3129A8}" type="presOf" srcId="{5B53BF6E-1DCD-3344-BC91-5B1E022A2236}" destId="{8BE6E343-EBF7-9143-8EC2-D6C6E56837B5}" srcOrd="0" destOrd="0" presId="urn:microsoft.com/office/officeart/2005/8/layout/chevron2"/>
    <dgm:cxn modelId="{C04A23D4-9229-1D41-9D4F-C5659002FE6A}" srcId="{FDFDD18C-F03F-6F42-968E-A6EDB6D889CA}" destId="{A86FC702-5B40-6F4F-9847-330243FDB706}" srcOrd="0" destOrd="0" parTransId="{60E04FCF-6B4C-7C4F-A41B-8FB723710006}" sibTransId="{A5C40B70-0A28-A64E-B998-B0F753BE8723}"/>
    <dgm:cxn modelId="{B20D72D6-D993-D849-AACF-0E0F2D38FA6B}" srcId="{BE0863D6-9743-AD4B-A223-D59EA547A50C}" destId="{017B5EE8-94F7-7741-BD9D-2587ABED1CCE}" srcOrd="2" destOrd="0" parTransId="{BECAE003-4861-4145-B910-5ABDB6D06E5E}" sibTransId="{D941694F-8791-FA48-B60B-D966AE72CD94}"/>
    <dgm:cxn modelId="{DA6F3FE4-7FB5-274F-9EA1-15A50BCE5D16}" srcId="{BE0863D6-9743-AD4B-A223-D59EA547A50C}" destId="{5B53BF6E-1DCD-3344-BC91-5B1E022A2236}" srcOrd="0" destOrd="0" parTransId="{66B2BBD5-EBD4-2543-8EEF-107AB7281E65}" sibTransId="{C95C682A-D541-A645-B82D-98CAFA53F8D5}"/>
    <dgm:cxn modelId="{181C2EFA-FA1B-7544-A1D5-1AB55C75587D}" type="presOf" srcId="{FDFDD18C-F03F-6F42-968E-A6EDB6D889CA}" destId="{B0DE5943-F757-B049-B6A8-597FCA98D55A}" srcOrd="0" destOrd="0" presId="urn:microsoft.com/office/officeart/2005/8/layout/chevron2"/>
    <dgm:cxn modelId="{AB3213F7-2B9A-0447-AA95-C89720964B57}" type="presParOf" srcId="{9F232982-B17E-BB44-8CC9-BC8D540E25AE}" destId="{51168F52-8DA3-B049-AC28-FE77C8FAC9E1}" srcOrd="0" destOrd="0" presId="urn:microsoft.com/office/officeart/2005/8/layout/chevron2"/>
    <dgm:cxn modelId="{73C93AE4-3BA5-2542-8D24-08D0EA5986BC}" type="presParOf" srcId="{51168F52-8DA3-B049-AC28-FE77C8FAC9E1}" destId="{8BE6E343-EBF7-9143-8EC2-D6C6E56837B5}" srcOrd="0" destOrd="0" presId="urn:microsoft.com/office/officeart/2005/8/layout/chevron2"/>
    <dgm:cxn modelId="{4F7A7782-5578-FC44-BA97-EC24DF2FE2BA}" type="presParOf" srcId="{51168F52-8DA3-B049-AC28-FE77C8FAC9E1}" destId="{646217F9-6C37-6248-82FE-BF4901C02AD9}" srcOrd="1" destOrd="0" presId="urn:microsoft.com/office/officeart/2005/8/layout/chevron2"/>
    <dgm:cxn modelId="{268F6C84-382B-3F46-9834-8C21C25EB010}" type="presParOf" srcId="{9F232982-B17E-BB44-8CC9-BC8D540E25AE}" destId="{6E54B18A-6FC6-CC43-A447-E6F6068864D6}" srcOrd="1" destOrd="0" presId="urn:microsoft.com/office/officeart/2005/8/layout/chevron2"/>
    <dgm:cxn modelId="{0F3614C6-0E55-7D42-8789-87346554D44B}" type="presParOf" srcId="{9F232982-B17E-BB44-8CC9-BC8D540E25AE}" destId="{D46AF29D-8085-5D42-955B-E7F8AE245007}" srcOrd="2" destOrd="0" presId="urn:microsoft.com/office/officeart/2005/8/layout/chevron2"/>
    <dgm:cxn modelId="{CDA3E16E-4574-4040-A16C-023C9EE395E5}" type="presParOf" srcId="{D46AF29D-8085-5D42-955B-E7F8AE245007}" destId="{B0DE5943-F757-B049-B6A8-597FCA98D55A}" srcOrd="0" destOrd="0" presId="urn:microsoft.com/office/officeart/2005/8/layout/chevron2"/>
    <dgm:cxn modelId="{81873A85-5DFA-7848-B1F3-04EA6449572A}" type="presParOf" srcId="{D46AF29D-8085-5D42-955B-E7F8AE245007}" destId="{3928E41C-5363-3347-911C-7B6C2E15743E}" srcOrd="1" destOrd="0" presId="urn:microsoft.com/office/officeart/2005/8/layout/chevron2"/>
    <dgm:cxn modelId="{EF0B0A49-9375-D444-B381-19326295E0EB}" type="presParOf" srcId="{9F232982-B17E-BB44-8CC9-BC8D540E25AE}" destId="{6BEF53AC-3D43-1948-8F3B-A6371BC25F32}" srcOrd="3" destOrd="0" presId="urn:microsoft.com/office/officeart/2005/8/layout/chevron2"/>
    <dgm:cxn modelId="{F5643982-300F-5440-B41E-3F2653F06D6F}" type="presParOf" srcId="{9F232982-B17E-BB44-8CC9-BC8D540E25AE}" destId="{84631507-5A0B-FB41-9CC6-DB151B18DDFC}" srcOrd="4" destOrd="0" presId="urn:microsoft.com/office/officeart/2005/8/layout/chevron2"/>
    <dgm:cxn modelId="{02260665-0BFB-6746-B382-009ACDBC0A50}" type="presParOf" srcId="{84631507-5A0B-FB41-9CC6-DB151B18DDFC}" destId="{7075BFA8-40A4-164C-B72C-D4C54369ADD7}" srcOrd="0" destOrd="0" presId="urn:microsoft.com/office/officeart/2005/8/layout/chevron2"/>
    <dgm:cxn modelId="{D548975E-4DFF-784B-BFF2-E2A8DE0736A4}" type="presParOf" srcId="{84631507-5A0B-FB41-9CC6-DB151B18DDFC}" destId="{C7BAB34E-0619-374A-916F-DD7C96EDB49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E0863D6-9743-AD4B-A223-D59EA547A50C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5B53BF6E-1DCD-3344-BC91-5B1E022A2236}">
      <dgm:prSet phldrT="[Text]"/>
      <dgm:spPr>
        <a:solidFill>
          <a:schemeClr val="accent1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de-DE" dirty="0"/>
            <a:t>4)</a:t>
          </a:r>
        </a:p>
      </dgm:t>
    </dgm:pt>
    <dgm:pt modelId="{66B2BBD5-EBD4-2543-8EEF-107AB7281E65}" type="parTrans" cxnId="{DA6F3FE4-7FB5-274F-9EA1-15A50BCE5D16}">
      <dgm:prSet/>
      <dgm:spPr/>
      <dgm:t>
        <a:bodyPr/>
        <a:lstStyle/>
        <a:p>
          <a:endParaRPr lang="de-DE"/>
        </a:p>
      </dgm:t>
    </dgm:pt>
    <dgm:pt modelId="{C95C682A-D541-A645-B82D-98CAFA53F8D5}" type="sibTrans" cxnId="{DA6F3FE4-7FB5-274F-9EA1-15A50BCE5D16}">
      <dgm:prSet/>
      <dgm:spPr/>
      <dgm:t>
        <a:bodyPr/>
        <a:lstStyle/>
        <a:p>
          <a:endParaRPr lang="de-DE"/>
        </a:p>
      </dgm:t>
    </dgm:pt>
    <dgm:pt modelId="{BCE3A0FE-1B4E-B14E-9BD0-B072401CB14E}">
      <dgm:prSet phldrT="[Text]" custT="1"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de-DE" sz="2400" b="0" dirty="0">
              <a:latin typeface="Optima" panose="02000503060000020004" pitchFamily="2" charset="0"/>
            </a:rPr>
            <a:t>Practice </a:t>
          </a:r>
          <a:r>
            <a:rPr lang="de-DE" sz="2400" b="0" dirty="0" err="1">
              <a:latin typeface="Optima" panose="02000503060000020004" pitchFamily="2" charset="0"/>
            </a:rPr>
            <a:t>Examples</a:t>
          </a:r>
          <a:r>
            <a:rPr lang="de-DE" sz="2400" b="0" dirty="0">
              <a:latin typeface="Optima" panose="02000503060000020004" pitchFamily="2" charset="0"/>
            </a:rPr>
            <a:t> in Python</a:t>
          </a:r>
        </a:p>
      </dgm:t>
    </dgm:pt>
    <dgm:pt modelId="{B5D86D41-8FFE-224C-A34B-5F01A12C774A}" type="parTrans" cxnId="{4F2DF897-A8DA-7548-B70C-40B3A3D0A55B}">
      <dgm:prSet/>
      <dgm:spPr/>
      <dgm:t>
        <a:bodyPr/>
        <a:lstStyle/>
        <a:p>
          <a:endParaRPr lang="de-DE"/>
        </a:p>
      </dgm:t>
    </dgm:pt>
    <dgm:pt modelId="{D4D56112-D4E4-5244-8AB6-DCFD94FE25B6}" type="sibTrans" cxnId="{4F2DF897-A8DA-7548-B70C-40B3A3D0A55B}">
      <dgm:prSet/>
      <dgm:spPr/>
      <dgm:t>
        <a:bodyPr/>
        <a:lstStyle/>
        <a:p>
          <a:endParaRPr lang="de-DE"/>
        </a:p>
      </dgm:t>
    </dgm:pt>
    <dgm:pt modelId="{FDFDD18C-F03F-6F42-968E-A6EDB6D889CA}">
      <dgm:prSet phldrT="[Text]"/>
      <dgm:spPr>
        <a:solidFill>
          <a:schemeClr val="accent1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de-DE" dirty="0"/>
            <a:t>5)</a:t>
          </a:r>
        </a:p>
      </dgm:t>
    </dgm:pt>
    <dgm:pt modelId="{AEC0536D-3640-394D-9243-1D1450808F78}" type="parTrans" cxnId="{3C1A39A8-9CC6-144D-9B2A-47B51DAFA3A3}">
      <dgm:prSet/>
      <dgm:spPr/>
      <dgm:t>
        <a:bodyPr/>
        <a:lstStyle/>
        <a:p>
          <a:endParaRPr lang="de-DE"/>
        </a:p>
      </dgm:t>
    </dgm:pt>
    <dgm:pt modelId="{A1A473BC-C4FF-A34C-B30E-EFD161AE3D59}" type="sibTrans" cxnId="{3C1A39A8-9CC6-144D-9B2A-47B51DAFA3A3}">
      <dgm:prSet/>
      <dgm:spPr/>
      <dgm:t>
        <a:bodyPr/>
        <a:lstStyle/>
        <a:p>
          <a:endParaRPr lang="de-DE"/>
        </a:p>
      </dgm:t>
    </dgm:pt>
    <dgm:pt modelId="{A86FC702-5B40-6F4F-9847-330243FDB706}">
      <dgm:prSet phldrT="[Text]" custT="1"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de-DE" sz="2400" b="1" dirty="0" err="1">
              <a:latin typeface="Optima" panose="02000503060000020004" pitchFamily="2" charset="0"/>
            </a:rPr>
            <a:t>Literature</a:t>
          </a:r>
          <a:r>
            <a:rPr lang="de-DE" sz="2400" b="1" dirty="0">
              <a:latin typeface="Optima" panose="02000503060000020004" pitchFamily="2" charset="0"/>
            </a:rPr>
            <a:t>, Links and </a:t>
          </a:r>
          <a:r>
            <a:rPr lang="de-DE" sz="2400" b="1" dirty="0" err="1">
              <a:latin typeface="Optima" panose="02000503060000020004" pitchFamily="2" charset="0"/>
            </a:rPr>
            <a:t>further</a:t>
          </a:r>
          <a:r>
            <a:rPr lang="de-DE" sz="2400" b="1" dirty="0">
              <a:latin typeface="Optima" panose="02000503060000020004" pitchFamily="2" charset="0"/>
            </a:rPr>
            <a:t> material</a:t>
          </a:r>
        </a:p>
      </dgm:t>
    </dgm:pt>
    <dgm:pt modelId="{60E04FCF-6B4C-7C4F-A41B-8FB723710006}" type="parTrans" cxnId="{C04A23D4-9229-1D41-9D4F-C5659002FE6A}">
      <dgm:prSet/>
      <dgm:spPr/>
      <dgm:t>
        <a:bodyPr/>
        <a:lstStyle/>
        <a:p>
          <a:endParaRPr lang="de-DE"/>
        </a:p>
      </dgm:t>
    </dgm:pt>
    <dgm:pt modelId="{A5C40B70-0A28-A64E-B998-B0F753BE8723}" type="sibTrans" cxnId="{C04A23D4-9229-1D41-9D4F-C5659002FE6A}">
      <dgm:prSet/>
      <dgm:spPr/>
      <dgm:t>
        <a:bodyPr/>
        <a:lstStyle/>
        <a:p>
          <a:endParaRPr lang="de-DE"/>
        </a:p>
      </dgm:t>
    </dgm:pt>
    <dgm:pt modelId="{017B5EE8-94F7-7741-BD9D-2587ABED1CCE}">
      <dgm:prSet phldrT="[Text]"/>
      <dgm:spPr>
        <a:solidFill>
          <a:schemeClr val="accent1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de-DE" dirty="0"/>
            <a:t>6)</a:t>
          </a:r>
        </a:p>
      </dgm:t>
    </dgm:pt>
    <dgm:pt modelId="{BECAE003-4861-4145-B910-5ABDB6D06E5E}" type="parTrans" cxnId="{B20D72D6-D993-D849-AACF-0E0F2D38FA6B}">
      <dgm:prSet/>
      <dgm:spPr/>
      <dgm:t>
        <a:bodyPr/>
        <a:lstStyle/>
        <a:p>
          <a:endParaRPr lang="de-DE"/>
        </a:p>
      </dgm:t>
    </dgm:pt>
    <dgm:pt modelId="{D941694F-8791-FA48-B60B-D966AE72CD94}" type="sibTrans" cxnId="{B20D72D6-D993-D849-AACF-0E0F2D38FA6B}">
      <dgm:prSet/>
      <dgm:spPr/>
      <dgm:t>
        <a:bodyPr/>
        <a:lstStyle/>
        <a:p>
          <a:endParaRPr lang="de-DE"/>
        </a:p>
      </dgm:t>
    </dgm:pt>
    <dgm:pt modelId="{CC17A5D7-BC36-A644-852D-915235F5E489}">
      <dgm:prSet phldrT="[Text]" custT="1"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de-DE" sz="2400" b="0" dirty="0">
              <a:latin typeface="Optima" panose="02000503060000020004" pitchFamily="2" charset="0"/>
            </a:rPr>
            <a:t>Different </a:t>
          </a:r>
          <a:r>
            <a:rPr lang="de-DE" sz="2400" b="0" dirty="0" err="1">
              <a:latin typeface="Optima" panose="02000503060000020004" pitchFamily="2" charset="0"/>
            </a:rPr>
            <a:t>approaches</a:t>
          </a:r>
          <a:r>
            <a:rPr lang="de-DE" sz="2400" b="0" dirty="0">
              <a:latin typeface="Optima" panose="02000503060000020004" pitchFamily="2" charset="0"/>
            </a:rPr>
            <a:t> </a:t>
          </a:r>
          <a:r>
            <a:rPr lang="de-DE" sz="2400" b="0" dirty="0" err="1">
              <a:latin typeface="Optima" panose="02000503060000020004" pitchFamily="2" charset="0"/>
            </a:rPr>
            <a:t>for</a:t>
          </a:r>
          <a:r>
            <a:rPr lang="de-DE" sz="2400" b="0" dirty="0">
              <a:latin typeface="Optima" panose="02000503060000020004" pitchFamily="2" charset="0"/>
            </a:rPr>
            <a:t> Time Series </a:t>
          </a:r>
          <a:r>
            <a:rPr lang="de-DE" sz="2400" b="0" dirty="0" err="1">
              <a:latin typeface="Optima" panose="02000503060000020004" pitchFamily="2" charset="0"/>
            </a:rPr>
            <a:t>Analysation</a:t>
          </a:r>
          <a:endParaRPr lang="de-DE" sz="2400" b="0" dirty="0">
            <a:latin typeface="Optima" panose="02000503060000020004" pitchFamily="2" charset="0"/>
          </a:endParaRPr>
        </a:p>
      </dgm:t>
    </dgm:pt>
    <dgm:pt modelId="{5AB961BC-FB28-E74D-B381-6A292083A0E0}" type="parTrans" cxnId="{61ACCFB5-9305-B14B-86F9-BB83AE823893}">
      <dgm:prSet/>
      <dgm:spPr/>
      <dgm:t>
        <a:bodyPr/>
        <a:lstStyle/>
        <a:p>
          <a:endParaRPr lang="de-DE"/>
        </a:p>
      </dgm:t>
    </dgm:pt>
    <dgm:pt modelId="{75A30ED3-B807-0444-9330-67BBD2A12A5A}" type="sibTrans" cxnId="{61ACCFB5-9305-B14B-86F9-BB83AE823893}">
      <dgm:prSet/>
      <dgm:spPr/>
      <dgm:t>
        <a:bodyPr/>
        <a:lstStyle/>
        <a:p>
          <a:endParaRPr lang="de-DE"/>
        </a:p>
      </dgm:t>
    </dgm:pt>
    <dgm:pt modelId="{9F232982-B17E-BB44-8CC9-BC8D540E25AE}" type="pres">
      <dgm:prSet presAssocID="{BE0863D6-9743-AD4B-A223-D59EA547A50C}" presName="linearFlow" presStyleCnt="0">
        <dgm:presLayoutVars>
          <dgm:dir/>
          <dgm:animLvl val="lvl"/>
          <dgm:resizeHandles val="exact"/>
        </dgm:presLayoutVars>
      </dgm:prSet>
      <dgm:spPr/>
    </dgm:pt>
    <dgm:pt modelId="{51168F52-8DA3-B049-AC28-FE77C8FAC9E1}" type="pres">
      <dgm:prSet presAssocID="{5B53BF6E-1DCD-3344-BC91-5B1E022A2236}" presName="composite" presStyleCnt="0"/>
      <dgm:spPr/>
    </dgm:pt>
    <dgm:pt modelId="{8BE6E343-EBF7-9143-8EC2-D6C6E56837B5}" type="pres">
      <dgm:prSet presAssocID="{5B53BF6E-1DCD-3344-BC91-5B1E022A2236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646217F9-6C37-6248-82FE-BF4901C02AD9}" type="pres">
      <dgm:prSet presAssocID="{5B53BF6E-1DCD-3344-BC91-5B1E022A2236}" presName="descendantText" presStyleLbl="alignAcc1" presStyleIdx="0" presStyleCnt="3">
        <dgm:presLayoutVars>
          <dgm:bulletEnabled val="1"/>
        </dgm:presLayoutVars>
      </dgm:prSet>
      <dgm:spPr/>
    </dgm:pt>
    <dgm:pt modelId="{6E54B18A-6FC6-CC43-A447-E6F6068864D6}" type="pres">
      <dgm:prSet presAssocID="{C95C682A-D541-A645-B82D-98CAFA53F8D5}" presName="sp" presStyleCnt="0"/>
      <dgm:spPr/>
    </dgm:pt>
    <dgm:pt modelId="{D46AF29D-8085-5D42-955B-E7F8AE245007}" type="pres">
      <dgm:prSet presAssocID="{FDFDD18C-F03F-6F42-968E-A6EDB6D889CA}" presName="composite" presStyleCnt="0"/>
      <dgm:spPr/>
    </dgm:pt>
    <dgm:pt modelId="{B0DE5943-F757-B049-B6A8-597FCA98D55A}" type="pres">
      <dgm:prSet presAssocID="{FDFDD18C-F03F-6F42-968E-A6EDB6D889CA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3928E41C-5363-3347-911C-7B6C2E15743E}" type="pres">
      <dgm:prSet presAssocID="{FDFDD18C-F03F-6F42-968E-A6EDB6D889CA}" presName="descendantText" presStyleLbl="alignAcc1" presStyleIdx="1" presStyleCnt="3">
        <dgm:presLayoutVars>
          <dgm:bulletEnabled val="1"/>
        </dgm:presLayoutVars>
      </dgm:prSet>
      <dgm:spPr/>
    </dgm:pt>
    <dgm:pt modelId="{6BEF53AC-3D43-1948-8F3B-A6371BC25F32}" type="pres">
      <dgm:prSet presAssocID="{A1A473BC-C4FF-A34C-B30E-EFD161AE3D59}" presName="sp" presStyleCnt="0"/>
      <dgm:spPr/>
    </dgm:pt>
    <dgm:pt modelId="{84631507-5A0B-FB41-9CC6-DB151B18DDFC}" type="pres">
      <dgm:prSet presAssocID="{017B5EE8-94F7-7741-BD9D-2587ABED1CCE}" presName="composite" presStyleCnt="0"/>
      <dgm:spPr/>
    </dgm:pt>
    <dgm:pt modelId="{7075BFA8-40A4-164C-B72C-D4C54369ADD7}" type="pres">
      <dgm:prSet presAssocID="{017B5EE8-94F7-7741-BD9D-2587ABED1CCE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C7BAB34E-0619-374A-916F-DD7C96EDB491}" type="pres">
      <dgm:prSet presAssocID="{017B5EE8-94F7-7741-BD9D-2587ABED1CCE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0A26700E-30BB-5E4E-9621-4A68DEFCF0D0}" type="presOf" srcId="{BE0863D6-9743-AD4B-A223-D59EA547A50C}" destId="{9F232982-B17E-BB44-8CC9-BC8D540E25AE}" srcOrd="0" destOrd="0" presId="urn:microsoft.com/office/officeart/2005/8/layout/chevron2"/>
    <dgm:cxn modelId="{F05B0056-3AD9-CB45-8557-3E7CFABE8A47}" type="presOf" srcId="{017B5EE8-94F7-7741-BD9D-2587ABED1CCE}" destId="{7075BFA8-40A4-164C-B72C-D4C54369ADD7}" srcOrd="0" destOrd="0" presId="urn:microsoft.com/office/officeart/2005/8/layout/chevron2"/>
    <dgm:cxn modelId="{4F2DF897-A8DA-7548-B70C-40B3A3D0A55B}" srcId="{5B53BF6E-1DCD-3344-BC91-5B1E022A2236}" destId="{BCE3A0FE-1B4E-B14E-9BD0-B072401CB14E}" srcOrd="0" destOrd="0" parTransId="{B5D86D41-8FFE-224C-A34B-5F01A12C774A}" sibTransId="{D4D56112-D4E4-5244-8AB6-DCFD94FE25B6}"/>
    <dgm:cxn modelId="{BF36D79C-3A92-9543-A8F0-817F63759EEC}" type="presOf" srcId="{CC17A5D7-BC36-A644-852D-915235F5E489}" destId="{C7BAB34E-0619-374A-916F-DD7C96EDB491}" srcOrd="0" destOrd="0" presId="urn:microsoft.com/office/officeart/2005/8/layout/chevron2"/>
    <dgm:cxn modelId="{3C1A39A8-9CC6-144D-9B2A-47B51DAFA3A3}" srcId="{BE0863D6-9743-AD4B-A223-D59EA547A50C}" destId="{FDFDD18C-F03F-6F42-968E-A6EDB6D889CA}" srcOrd="1" destOrd="0" parTransId="{AEC0536D-3640-394D-9243-1D1450808F78}" sibTransId="{A1A473BC-C4FF-A34C-B30E-EFD161AE3D59}"/>
    <dgm:cxn modelId="{181C2FAB-412B-904D-812B-08FCAA2014BC}" type="presOf" srcId="{BCE3A0FE-1B4E-B14E-9BD0-B072401CB14E}" destId="{646217F9-6C37-6248-82FE-BF4901C02AD9}" srcOrd="0" destOrd="0" presId="urn:microsoft.com/office/officeart/2005/8/layout/chevron2"/>
    <dgm:cxn modelId="{61ACCFB5-9305-B14B-86F9-BB83AE823893}" srcId="{017B5EE8-94F7-7741-BD9D-2587ABED1CCE}" destId="{CC17A5D7-BC36-A644-852D-915235F5E489}" srcOrd="0" destOrd="0" parTransId="{5AB961BC-FB28-E74D-B381-6A292083A0E0}" sibTransId="{75A30ED3-B807-0444-9330-67BBD2A12A5A}"/>
    <dgm:cxn modelId="{39250AB9-CE39-C546-9135-2228C40ABF8C}" type="presOf" srcId="{A86FC702-5B40-6F4F-9847-330243FDB706}" destId="{3928E41C-5363-3347-911C-7B6C2E15743E}" srcOrd="0" destOrd="0" presId="urn:microsoft.com/office/officeart/2005/8/layout/chevron2"/>
    <dgm:cxn modelId="{0FB0B7BC-6A93-2A40-90DC-6B70AC3129A8}" type="presOf" srcId="{5B53BF6E-1DCD-3344-BC91-5B1E022A2236}" destId="{8BE6E343-EBF7-9143-8EC2-D6C6E56837B5}" srcOrd="0" destOrd="0" presId="urn:microsoft.com/office/officeart/2005/8/layout/chevron2"/>
    <dgm:cxn modelId="{C04A23D4-9229-1D41-9D4F-C5659002FE6A}" srcId="{FDFDD18C-F03F-6F42-968E-A6EDB6D889CA}" destId="{A86FC702-5B40-6F4F-9847-330243FDB706}" srcOrd="0" destOrd="0" parTransId="{60E04FCF-6B4C-7C4F-A41B-8FB723710006}" sibTransId="{A5C40B70-0A28-A64E-B998-B0F753BE8723}"/>
    <dgm:cxn modelId="{B20D72D6-D993-D849-AACF-0E0F2D38FA6B}" srcId="{BE0863D6-9743-AD4B-A223-D59EA547A50C}" destId="{017B5EE8-94F7-7741-BD9D-2587ABED1CCE}" srcOrd="2" destOrd="0" parTransId="{BECAE003-4861-4145-B910-5ABDB6D06E5E}" sibTransId="{D941694F-8791-FA48-B60B-D966AE72CD94}"/>
    <dgm:cxn modelId="{DA6F3FE4-7FB5-274F-9EA1-15A50BCE5D16}" srcId="{BE0863D6-9743-AD4B-A223-D59EA547A50C}" destId="{5B53BF6E-1DCD-3344-BC91-5B1E022A2236}" srcOrd="0" destOrd="0" parTransId="{66B2BBD5-EBD4-2543-8EEF-107AB7281E65}" sibTransId="{C95C682A-D541-A645-B82D-98CAFA53F8D5}"/>
    <dgm:cxn modelId="{181C2EFA-FA1B-7544-A1D5-1AB55C75587D}" type="presOf" srcId="{FDFDD18C-F03F-6F42-968E-A6EDB6D889CA}" destId="{B0DE5943-F757-B049-B6A8-597FCA98D55A}" srcOrd="0" destOrd="0" presId="urn:microsoft.com/office/officeart/2005/8/layout/chevron2"/>
    <dgm:cxn modelId="{AB3213F7-2B9A-0447-AA95-C89720964B57}" type="presParOf" srcId="{9F232982-B17E-BB44-8CC9-BC8D540E25AE}" destId="{51168F52-8DA3-B049-AC28-FE77C8FAC9E1}" srcOrd="0" destOrd="0" presId="urn:microsoft.com/office/officeart/2005/8/layout/chevron2"/>
    <dgm:cxn modelId="{73C93AE4-3BA5-2542-8D24-08D0EA5986BC}" type="presParOf" srcId="{51168F52-8DA3-B049-AC28-FE77C8FAC9E1}" destId="{8BE6E343-EBF7-9143-8EC2-D6C6E56837B5}" srcOrd="0" destOrd="0" presId="urn:microsoft.com/office/officeart/2005/8/layout/chevron2"/>
    <dgm:cxn modelId="{4F7A7782-5578-FC44-BA97-EC24DF2FE2BA}" type="presParOf" srcId="{51168F52-8DA3-B049-AC28-FE77C8FAC9E1}" destId="{646217F9-6C37-6248-82FE-BF4901C02AD9}" srcOrd="1" destOrd="0" presId="urn:microsoft.com/office/officeart/2005/8/layout/chevron2"/>
    <dgm:cxn modelId="{268F6C84-382B-3F46-9834-8C21C25EB010}" type="presParOf" srcId="{9F232982-B17E-BB44-8CC9-BC8D540E25AE}" destId="{6E54B18A-6FC6-CC43-A447-E6F6068864D6}" srcOrd="1" destOrd="0" presId="urn:microsoft.com/office/officeart/2005/8/layout/chevron2"/>
    <dgm:cxn modelId="{0F3614C6-0E55-7D42-8789-87346554D44B}" type="presParOf" srcId="{9F232982-B17E-BB44-8CC9-BC8D540E25AE}" destId="{D46AF29D-8085-5D42-955B-E7F8AE245007}" srcOrd="2" destOrd="0" presId="urn:microsoft.com/office/officeart/2005/8/layout/chevron2"/>
    <dgm:cxn modelId="{CDA3E16E-4574-4040-A16C-023C9EE395E5}" type="presParOf" srcId="{D46AF29D-8085-5D42-955B-E7F8AE245007}" destId="{B0DE5943-F757-B049-B6A8-597FCA98D55A}" srcOrd="0" destOrd="0" presId="urn:microsoft.com/office/officeart/2005/8/layout/chevron2"/>
    <dgm:cxn modelId="{81873A85-5DFA-7848-B1F3-04EA6449572A}" type="presParOf" srcId="{D46AF29D-8085-5D42-955B-E7F8AE245007}" destId="{3928E41C-5363-3347-911C-7B6C2E15743E}" srcOrd="1" destOrd="0" presId="urn:microsoft.com/office/officeart/2005/8/layout/chevron2"/>
    <dgm:cxn modelId="{EF0B0A49-9375-D444-B381-19326295E0EB}" type="presParOf" srcId="{9F232982-B17E-BB44-8CC9-BC8D540E25AE}" destId="{6BEF53AC-3D43-1948-8F3B-A6371BC25F32}" srcOrd="3" destOrd="0" presId="urn:microsoft.com/office/officeart/2005/8/layout/chevron2"/>
    <dgm:cxn modelId="{F5643982-300F-5440-B41E-3F2653F06D6F}" type="presParOf" srcId="{9F232982-B17E-BB44-8CC9-BC8D540E25AE}" destId="{84631507-5A0B-FB41-9CC6-DB151B18DDFC}" srcOrd="4" destOrd="0" presId="urn:microsoft.com/office/officeart/2005/8/layout/chevron2"/>
    <dgm:cxn modelId="{02260665-0BFB-6746-B382-009ACDBC0A50}" type="presParOf" srcId="{84631507-5A0B-FB41-9CC6-DB151B18DDFC}" destId="{7075BFA8-40A4-164C-B72C-D4C54369ADD7}" srcOrd="0" destOrd="0" presId="urn:microsoft.com/office/officeart/2005/8/layout/chevron2"/>
    <dgm:cxn modelId="{D548975E-4DFF-784B-BFF2-E2A8DE0736A4}" type="presParOf" srcId="{84631507-5A0B-FB41-9CC6-DB151B18DDFC}" destId="{C7BAB34E-0619-374A-916F-DD7C96EDB49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E0863D6-9743-AD4B-A223-D59EA547A50C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5B53BF6E-1DCD-3344-BC91-5B1E022A2236}">
      <dgm:prSet phldrT="[Text]"/>
      <dgm:spPr>
        <a:solidFill>
          <a:schemeClr val="accent1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de-DE" dirty="0"/>
            <a:t>4)</a:t>
          </a:r>
        </a:p>
      </dgm:t>
    </dgm:pt>
    <dgm:pt modelId="{66B2BBD5-EBD4-2543-8EEF-107AB7281E65}" type="parTrans" cxnId="{DA6F3FE4-7FB5-274F-9EA1-15A50BCE5D16}">
      <dgm:prSet/>
      <dgm:spPr/>
      <dgm:t>
        <a:bodyPr/>
        <a:lstStyle/>
        <a:p>
          <a:endParaRPr lang="de-DE"/>
        </a:p>
      </dgm:t>
    </dgm:pt>
    <dgm:pt modelId="{C95C682A-D541-A645-B82D-98CAFA53F8D5}" type="sibTrans" cxnId="{DA6F3FE4-7FB5-274F-9EA1-15A50BCE5D16}">
      <dgm:prSet/>
      <dgm:spPr/>
      <dgm:t>
        <a:bodyPr/>
        <a:lstStyle/>
        <a:p>
          <a:endParaRPr lang="de-DE"/>
        </a:p>
      </dgm:t>
    </dgm:pt>
    <dgm:pt modelId="{BCE3A0FE-1B4E-B14E-9BD0-B072401CB14E}">
      <dgm:prSet phldrT="[Text]" custT="1"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de-DE" sz="2400" b="0" dirty="0">
              <a:latin typeface="Optima" panose="02000503060000020004" pitchFamily="2" charset="0"/>
            </a:rPr>
            <a:t>Practice </a:t>
          </a:r>
          <a:r>
            <a:rPr lang="de-DE" sz="2400" b="0" dirty="0" err="1">
              <a:latin typeface="Optima" panose="02000503060000020004" pitchFamily="2" charset="0"/>
            </a:rPr>
            <a:t>Examples</a:t>
          </a:r>
          <a:r>
            <a:rPr lang="de-DE" sz="2400" b="0" dirty="0">
              <a:latin typeface="Optima" panose="02000503060000020004" pitchFamily="2" charset="0"/>
            </a:rPr>
            <a:t> in Python</a:t>
          </a:r>
        </a:p>
      </dgm:t>
    </dgm:pt>
    <dgm:pt modelId="{B5D86D41-8FFE-224C-A34B-5F01A12C774A}" type="parTrans" cxnId="{4F2DF897-A8DA-7548-B70C-40B3A3D0A55B}">
      <dgm:prSet/>
      <dgm:spPr/>
      <dgm:t>
        <a:bodyPr/>
        <a:lstStyle/>
        <a:p>
          <a:endParaRPr lang="de-DE"/>
        </a:p>
      </dgm:t>
    </dgm:pt>
    <dgm:pt modelId="{D4D56112-D4E4-5244-8AB6-DCFD94FE25B6}" type="sibTrans" cxnId="{4F2DF897-A8DA-7548-B70C-40B3A3D0A55B}">
      <dgm:prSet/>
      <dgm:spPr/>
      <dgm:t>
        <a:bodyPr/>
        <a:lstStyle/>
        <a:p>
          <a:endParaRPr lang="de-DE"/>
        </a:p>
      </dgm:t>
    </dgm:pt>
    <dgm:pt modelId="{FDFDD18C-F03F-6F42-968E-A6EDB6D889CA}">
      <dgm:prSet phldrT="[Text]"/>
      <dgm:spPr>
        <a:solidFill>
          <a:schemeClr val="accent1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de-DE" dirty="0"/>
            <a:t>5)</a:t>
          </a:r>
        </a:p>
      </dgm:t>
    </dgm:pt>
    <dgm:pt modelId="{AEC0536D-3640-394D-9243-1D1450808F78}" type="parTrans" cxnId="{3C1A39A8-9CC6-144D-9B2A-47B51DAFA3A3}">
      <dgm:prSet/>
      <dgm:spPr/>
      <dgm:t>
        <a:bodyPr/>
        <a:lstStyle/>
        <a:p>
          <a:endParaRPr lang="de-DE"/>
        </a:p>
      </dgm:t>
    </dgm:pt>
    <dgm:pt modelId="{A1A473BC-C4FF-A34C-B30E-EFD161AE3D59}" type="sibTrans" cxnId="{3C1A39A8-9CC6-144D-9B2A-47B51DAFA3A3}">
      <dgm:prSet/>
      <dgm:spPr/>
      <dgm:t>
        <a:bodyPr/>
        <a:lstStyle/>
        <a:p>
          <a:endParaRPr lang="de-DE"/>
        </a:p>
      </dgm:t>
    </dgm:pt>
    <dgm:pt modelId="{A86FC702-5B40-6F4F-9847-330243FDB706}">
      <dgm:prSet phldrT="[Text]" custT="1"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de-DE" sz="2400" b="0" dirty="0" err="1">
              <a:latin typeface="Optima" panose="02000503060000020004" pitchFamily="2" charset="0"/>
            </a:rPr>
            <a:t>Literature</a:t>
          </a:r>
          <a:r>
            <a:rPr lang="de-DE" sz="2400" b="0" dirty="0">
              <a:latin typeface="Optima" panose="02000503060000020004" pitchFamily="2" charset="0"/>
            </a:rPr>
            <a:t>, Links and </a:t>
          </a:r>
          <a:r>
            <a:rPr lang="de-DE" sz="2400" b="0" dirty="0" err="1">
              <a:latin typeface="Optima" panose="02000503060000020004" pitchFamily="2" charset="0"/>
            </a:rPr>
            <a:t>further</a:t>
          </a:r>
          <a:r>
            <a:rPr lang="de-DE" sz="2400" b="0" dirty="0">
              <a:latin typeface="Optima" panose="02000503060000020004" pitchFamily="2" charset="0"/>
            </a:rPr>
            <a:t> material</a:t>
          </a:r>
        </a:p>
      </dgm:t>
    </dgm:pt>
    <dgm:pt modelId="{60E04FCF-6B4C-7C4F-A41B-8FB723710006}" type="parTrans" cxnId="{C04A23D4-9229-1D41-9D4F-C5659002FE6A}">
      <dgm:prSet/>
      <dgm:spPr/>
      <dgm:t>
        <a:bodyPr/>
        <a:lstStyle/>
        <a:p>
          <a:endParaRPr lang="de-DE"/>
        </a:p>
      </dgm:t>
    </dgm:pt>
    <dgm:pt modelId="{A5C40B70-0A28-A64E-B998-B0F753BE8723}" type="sibTrans" cxnId="{C04A23D4-9229-1D41-9D4F-C5659002FE6A}">
      <dgm:prSet/>
      <dgm:spPr/>
      <dgm:t>
        <a:bodyPr/>
        <a:lstStyle/>
        <a:p>
          <a:endParaRPr lang="de-DE"/>
        </a:p>
      </dgm:t>
    </dgm:pt>
    <dgm:pt modelId="{017B5EE8-94F7-7741-BD9D-2587ABED1CCE}">
      <dgm:prSet phldrT="[Text]"/>
      <dgm:spPr>
        <a:solidFill>
          <a:schemeClr val="accent1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de-DE" dirty="0"/>
            <a:t>6)</a:t>
          </a:r>
        </a:p>
      </dgm:t>
    </dgm:pt>
    <dgm:pt modelId="{BECAE003-4861-4145-B910-5ABDB6D06E5E}" type="parTrans" cxnId="{B20D72D6-D993-D849-AACF-0E0F2D38FA6B}">
      <dgm:prSet/>
      <dgm:spPr/>
      <dgm:t>
        <a:bodyPr/>
        <a:lstStyle/>
        <a:p>
          <a:endParaRPr lang="de-DE"/>
        </a:p>
      </dgm:t>
    </dgm:pt>
    <dgm:pt modelId="{D941694F-8791-FA48-B60B-D966AE72CD94}" type="sibTrans" cxnId="{B20D72D6-D993-D849-AACF-0E0F2D38FA6B}">
      <dgm:prSet/>
      <dgm:spPr/>
      <dgm:t>
        <a:bodyPr/>
        <a:lstStyle/>
        <a:p>
          <a:endParaRPr lang="de-DE"/>
        </a:p>
      </dgm:t>
    </dgm:pt>
    <dgm:pt modelId="{CC17A5D7-BC36-A644-852D-915235F5E489}">
      <dgm:prSet phldrT="[Text]" custT="1"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de-DE" sz="2400" b="1" dirty="0">
              <a:latin typeface="Optima" panose="02000503060000020004" pitchFamily="2" charset="0"/>
            </a:rPr>
            <a:t>Different </a:t>
          </a:r>
          <a:r>
            <a:rPr lang="de-DE" sz="2400" b="1" dirty="0" err="1">
              <a:latin typeface="Optima" panose="02000503060000020004" pitchFamily="2" charset="0"/>
            </a:rPr>
            <a:t>approaches</a:t>
          </a:r>
          <a:r>
            <a:rPr lang="de-DE" sz="2400" b="1" dirty="0">
              <a:latin typeface="Optima" panose="02000503060000020004" pitchFamily="2" charset="0"/>
            </a:rPr>
            <a:t> </a:t>
          </a:r>
          <a:r>
            <a:rPr lang="de-DE" sz="2400" b="1" dirty="0" err="1">
              <a:latin typeface="Optima" panose="02000503060000020004" pitchFamily="2" charset="0"/>
            </a:rPr>
            <a:t>for</a:t>
          </a:r>
          <a:r>
            <a:rPr lang="de-DE" sz="2400" b="1" dirty="0">
              <a:latin typeface="Optima" panose="02000503060000020004" pitchFamily="2" charset="0"/>
            </a:rPr>
            <a:t> Time Series </a:t>
          </a:r>
          <a:r>
            <a:rPr lang="de-DE" sz="2400" b="1" dirty="0" err="1">
              <a:latin typeface="Optima" panose="02000503060000020004" pitchFamily="2" charset="0"/>
            </a:rPr>
            <a:t>Analysation</a:t>
          </a:r>
          <a:endParaRPr lang="de-DE" sz="2400" b="1" dirty="0">
            <a:latin typeface="Optima" panose="02000503060000020004" pitchFamily="2" charset="0"/>
          </a:endParaRPr>
        </a:p>
      </dgm:t>
    </dgm:pt>
    <dgm:pt modelId="{5AB961BC-FB28-E74D-B381-6A292083A0E0}" type="parTrans" cxnId="{61ACCFB5-9305-B14B-86F9-BB83AE823893}">
      <dgm:prSet/>
      <dgm:spPr/>
      <dgm:t>
        <a:bodyPr/>
        <a:lstStyle/>
        <a:p>
          <a:endParaRPr lang="de-DE"/>
        </a:p>
      </dgm:t>
    </dgm:pt>
    <dgm:pt modelId="{75A30ED3-B807-0444-9330-67BBD2A12A5A}" type="sibTrans" cxnId="{61ACCFB5-9305-B14B-86F9-BB83AE823893}">
      <dgm:prSet/>
      <dgm:spPr/>
      <dgm:t>
        <a:bodyPr/>
        <a:lstStyle/>
        <a:p>
          <a:endParaRPr lang="de-DE"/>
        </a:p>
      </dgm:t>
    </dgm:pt>
    <dgm:pt modelId="{9F232982-B17E-BB44-8CC9-BC8D540E25AE}" type="pres">
      <dgm:prSet presAssocID="{BE0863D6-9743-AD4B-A223-D59EA547A50C}" presName="linearFlow" presStyleCnt="0">
        <dgm:presLayoutVars>
          <dgm:dir/>
          <dgm:animLvl val="lvl"/>
          <dgm:resizeHandles val="exact"/>
        </dgm:presLayoutVars>
      </dgm:prSet>
      <dgm:spPr/>
    </dgm:pt>
    <dgm:pt modelId="{51168F52-8DA3-B049-AC28-FE77C8FAC9E1}" type="pres">
      <dgm:prSet presAssocID="{5B53BF6E-1DCD-3344-BC91-5B1E022A2236}" presName="composite" presStyleCnt="0"/>
      <dgm:spPr/>
    </dgm:pt>
    <dgm:pt modelId="{8BE6E343-EBF7-9143-8EC2-D6C6E56837B5}" type="pres">
      <dgm:prSet presAssocID="{5B53BF6E-1DCD-3344-BC91-5B1E022A2236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646217F9-6C37-6248-82FE-BF4901C02AD9}" type="pres">
      <dgm:prSet presAssocID="{5B53BF6E-1DCD-3344-BC91-5B1E022A2236}" presName="descendantText" presStyleLbl="alignAcc1" presStyleIdx="0" presStyleCnt="3">
        <dgm:presLayoutVars>
          <dgm:bulletEnabled val="1"/>
        </dgm:presLayoutVars>
      </dgm:prSet>
      <dgm:spPr/>
    </dgm:pt>
    <dgm:pt modelId="{6E54B18A-6FC6-CC43-A447-E6F6068864D6}" type="pres">
      <dgm:prSet presAssocID="{C95C682A-D541-A645-B82D-98CAFA53F8D5}" presName="sp" presStyleCnt="0"/>
      <dgm:spPr/>
    </dgm:pt>
    <dgm:pt modelId="{D46AF29D-8085-5D42-955B-E7F8AE245007}" type="pres">
      <dgm:prSet presAssocID="{FDFDD18C-F03F-6F42-968E-A6EDB6D889CA}" presName="composite" presStyleCnt="0"/>
      <dgm:spPr/>
    </dgm:pt>
    <dgm:pt modelId="{B0DE5943-F757-B049-B6A8-597FCA98D55A}" type="pres">
      <dgm:prSet presAssocID="{FDFDD18C-F03F-6F42-968E-A6EDB6D889CA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3928E41C-5363-3347-911C-7B6C2E15743E}" type="pres">
      <dgm:prSet presAssocID="{FDFDD18C-F03F-6F42-968E-A6EDB6D889CA}" presName="descendantText" presStyleLbl="alignAcc1" presStyleIdx="1" presStyleCnt="3">
        <dgm:presLayoutVars>
          <dgm:bulletEnabled val="1"/>
        </dgm:presLayoutVars>
      </dgm:prSet>
      <dgm:spPr/>
    </dgm:pt>
    <dgm:pt modelId="{6BEF53AC-3D43-1948-8F3B-A6371BC25F32}" type="pres">
      <dgm:prSet presAssocID="{A1A473BC-C4FF-A34C-B30E-EFD161AE3D59}" presName="sp" presStyleCnt="0"/>
      <dgm:spPr/>
    </dgm:pt>
    <dgm:pt modelId="{84631507-5A0B-FB41-9CC6-DB151B18DDFC}" type="pres">
      <dgm:prSet presAssocID="{017B5EE8-94F7-7741-BD9D-2587ABED1CCE}" presName="composite" presStyleCnt="0"/>
      <dgm:spPr/>
    </dgm:pt>
    <dgm:pt modelId="{7075BFA8-40A4-164C-B72C-D4C54369ADD7}" type="pres">
      <dgm:prSet presAssocID="{017B5EE8-94F7-7741-BD9D-2587ABED1CCE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C7BAB34E-0619-374A-916F-DD7C96EDB491}" type="pres">
      <dgm:prSet presAssocID="{017B5EE8-94F7-7741-BD9D-2587ABED1CCE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0A26700E-30BB-5E4E-9621-4A68DEFCF0D0}" type="presOf" srcId="{BE0863D6-9743-AD4B-A223-D59EA547A50C}" destId="{9F232982-B17E-BB44-8CC9-BC8D540E25AE}" srcOrd="0" destOrd="0" presId="urn:microsoft.com/office/officeart/2005/8/layout/chevron2"/>
    <dgm:cxn modelId="{F05B0056-3AD9-CB45-8557-3E7CFABE8A47}" type="presOf" srcId="{017B5EE8-94F7-7741-BD9D-2587ABED1CCE}" destId="{7075BFA8-40A4-164C-B72C-D4C54369ADD7}" srcOrd="0" destOrd="0" presId="urn:microsoft.com/office/officeart/2005/8/layout/chevron2"/>
    <dgm:cxn modelId="{4F2DF897-A8DA-7548-B70C-40B3A3D0A55B}" srcId="{5B53BF6E-1DCD-3344-BC91-5B1E022A2236}" destId="{BCE3A0FE-1B4E-B14E-9BD0-B072401CB14E}" srcOrd="0" destOrd="0" parTransId="{B5D86D41-8FFE-224C-A34B-5F01A12C774A}" sibTransId="{D4D56112-D4E4-5244-8AB6-DCFD94FE25B6}"/>
    <dgm:cxn modelId="{BF36D79C-3A92-9543-A8F0-817F63759EEC}" type="presOf" srcId="{CC17A5D7-BC36-A644-852D-915235F5E489}" destId="{C7BAB34E-0619-374A-916F-DD7C96EDB491}" srcOrd="0" destOrd="0" presId="urn:microsoft.com/office/officeart/2005/8/layout/chevron2"/>
    <dgm:cxn modelId="{3C1A39A8-9CC6-144D-9B2A-47B51DAFA3A3}" srcId="{BE0863D6-9743-AD4B-A223-D59EA547A50C}" destId="{FDFDD18C-F03F-6F42-968E-A6EDB6D889CA}" srcOrd="1" destOrd="0" parTransId="{AEC0536D-3640-394D-9243-1D1450808F78}" sibTransId="{A1A473BC-C4FF-A34C-B30E-EFD161AE3D59}"/>
    <dgm:cxn modelId="{181C2FAB-412B-904D-812B-08FCAA2014BC}" type="presOf" srcId="{BCE3A0FE-1B4E-B14E-9BD0-B072401CB14E}" destId="{646217F9-6C37-6248-82FE-BF4901C02AD9}" srcOrd="0" destOrd="0" presId="urn:microsoft.com/office/officeart/2005/8/layout/chevron2"/>
    <dgm:cxn modelId="{61ACCFB5-9305-B14B-86F9-BB83AE823893}" srcId="{017B5EE8-94F7-7741-BD9D-2587ABED1CCE}" destId="{CC17A5D7-BC36-A644-852D-915235F5E489}" srcOrd="0" destOrd="0" parTransId="{5AB961BC-FB28-E74D-B381-6A292083A0E0}" sibTransId="{75A30ED3-B807-0444-9330-67BBD2A12A5A}"/>
    <dgm:cxn modelId="{39250AB9-CE39-C546-9135-2228C40ABF8C}" type="presOf" srcId="{A86FC702-5B40-6F4F-9847-330243FDB706}" destId="{3928E41C-5363-3347-911C-7B6C2E15743E}" srcOrd="0" destOrd="0" presId="urn:microsoft.com/office/officeart/2005/8/layout/chevron2"/>
    <dgm:cxn modelId="{0FB0B7BC-6A93-2A40-90DC-6B70AC3129A8}" type="presOf" srcId="{5B53BF6E-1DCD-3344-BC91-5B1E022A2236}" destId="{8BE6E343-EBF7-9143-8EC2-D6C6E56837B5}" srcOrd="0" destOrd="0" presId="urn:microsoft.com/office/officeart/2005/8/layout/chevron2"/>
    <dgm:cxn modelId="{C04A23D4-9229-1D41-9D4F-C5659002FE6A}" srcId="{FDFDD18C-F03F-6F42-968E-A6EDB6D889CA}" destId="{A86FC702-5B40-6F4F-9847-330243FDB706}" srcOrd="0" destOrd="0" parTransId="{60E04FCF-6B4C-7C4F-A41B-8FB723710006}" sibTransId="{A5C40B70-0A28-A64E-B998-B0F753BE8723}"/>
    <dgm:cxn modelId="{B20D72D6-D993-D849-AACF-0E0F2D38FA6B}" srcId="{BE0863D6-9743-AD4B-A223-D59EA547A50C}" destId="{017B5EE8-94F7-7741-BD9D-2587ABED1CCE}" srcOrd="2" destOrd="0" parTransId="{BECAE003-4861-4145-B910-5ABDB6D06E5E}" sibTransId="{D941694F-8791-FA48-B60B-D966AE72CD94}"/>
    <dgm:cxn modelId="{DA6F3FE4-7FB5-274F-9EA1-15A50BCE5D16}" srcId="{BE0863D6-9743-AD4B-A223-D59EA547A50C}" destId="{5B53BF6E-1DCD-3344-BC91-5B1E022A2236}" srcOrd="0" destOrd="0" parTransId="{66B2BBD5-EBD4-2543-8EEF-107AB7281E65}" sibTransId="{C95C682A-D541-A645-B82D-98CAFA53F8D5}"/>
    <dgm:cxn modelId="{181C2EFA-FA1B-7544-A1D5-1AB55C75587D}" type="presOf" srcId="{FDFDD18C-F03F-6F42-968E-A6EDB6D889CA}" destId="{B0DE5943-F757-B049-B6A8-597FCA98D55A}" srcOrd="0" destOrd="0" presId="urn:microsoft.com/office/officeart/2005/8/layout/chevron2"/>
    <dgm:cxn modelId="{AB3213F7-2B9A-0447-AA95-C89720964B57}" type="presParOf" srcId="{9F232982-B17E-BB44-8CC9-BC8D540E25AE}" destId="{51168F52-8DA3-B049-AC28-FE77C8FAC9E1}" srcOrd="0" destOrd="0" presId="urn:microsoft.com/office/officeart/2005/8/layout/chevron2"/>
    <dgm:cxn modelId="{73C93AE4-3BA5-2542-8D24-08D0EA5986BC}" type="presParOf" srcId="{51168F52-8DA3-B049-AC28-FE77C8FAC9E1}" destId="{8BE6E343-EBF7-9143-8EC2-D6C6E56837B5}" srcOrd="0" destOrd="0" presId="urn:microsoft.com/office/officeart/2005/8/layout/chevron2"/>
    <dgm:cxn modelId="{4F7A7782-5578-FC44-BA97-EC24DF2FE2BA}" type="presParOf" srcId="{51168F52-8DA3-B049-AC28-FE77C8FAC9E1}" destId="{646217F9-6C37-6248-82FE-BF4901C02AD9}" srcOrd="1" destOrd="0" presId="urn:microsoft.com/office/officeart/2005/8/layout/chevron2"/>
    <dgm:cxn modelId="{268F6C84-382B-3F46-9834-8C21C25EB010}" type="presParOf" srcId="{9F232982-B17E-BB44-8CC9-BC8D540E25AE}" destId="{6E54B18A-6FC6-CC43-A447-E6F6068864D6}" srcOrd="1" destOrd="0" presId="urn:microsoft.com/office/officeart/2005/8/layout/chevron2"/>
    <dgm:cxn modelId="{0F3614C6-0E55-7D42-8789-87346554D44B}" type="presParOf" srcId="{9F232982-B17E-BB44-8CC9-BC8D540E25AE}" destId="{D46AF29D-8085-5D42-955B-E7F8AE245007}" srcOrd="2" destOrd="0" presId="urn:microsoft.com/office/officeart/2005/8/layout/chevron2"/>
    <dgm:cxn modelId="{CDA3E16E-4574-4040-A16C-023C9EE395E5}" type="presParOf" srcId="{D46AF29D-8085-5D42-955B-E7F8AE245007}" destId="{B0DE5943-F757-B049-B6A8-597FCA98D55A}" srcOrd="0" destOrd="0" presId="urn:microsoft.com/office/officeart/2005/8/layout/chevron2"/>
    <dgm:cxn modelId="{81873A85-5DFA-7848-B1F3-04EA6449572A}" type="presParOf" srcId="{D46AF29D-8085-5D42-955B-E7F8AE245007}" destId="{3928E41C-5363-3347-911C-7B6C2E15743E}" srcOrd="1" destOrd="0" presId="urn:microsoft.com/office/officeart/2005/8/layout/chevron2"/>
    <dgm:cxn modelId="{EF0B0A49-9375-D444-B381-19326295E0EB}" type="presParOf" srcId="{9F232982-B17E-BB44-8CC9-BC8D540E25AE}" destId="{6BEF53AC-3D43-1948-8F3B-A6371BC25F32}" srcOrd="3" destOrd="0" presId="urn:microsoft.com/office/officeart/2005/8/layout/chevron2"/>
    <dgm:cxn modelId="{F5643982-300F-5440-B41E-3F2653F06D6F}" type="presParOf" srcId="{9F232982-B17E-BB44-8CC9-BC8D540E25AE}" destId="{84631507-5A0B-FB41-9CC6-DB151B18DDFC}" srcOrd="4" destOrd="0" presId="urn:microsoft.com/office/officeart/2005/8/layout/chevron2"/>
    <dgm:cxn modelId="{02260665-0BFB-6746-B382-009ACDBC0A50}" type="presParOf" srcId="{84631507-5A0B-FB41-9CC6-DB151B18DDFC}" destId="{7075BFA8-40A4-164C-B72C-D4C54369ADD7}" srcOrd="0" destOrd="0" presId="urn:microsoft.com/office/officeart/2005/8/layout/chevron2"/>
    <dgm:cxn modelId="{D548975E-4DFF-784B-BFF2-E2A8DE0736A4}" type="presParOf" srcId="{84631507-5A0B-FB41-9CC6-DB151B18DDFC}" destId="{C7BAB34E-0619-374A-916F-DD7C96EDB49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E6E343-EBF7-9143-8EC2-D6C6E56837B5}">
      <dsp:nvSpPr>
        <dsp:cNvPr id="0" name=""/>
        <dsp:cNvSpPr/>
      </dsp:nvSpPr>
      <dsp:spPr>
        <a:xfrm rot="5400000">
          <a:off x="-222646" y="223826"/>
          <a:ext cx="1484312" cy="1039018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/>
            <a:t>1)</a:t>
          </a:r>
        </a:p>
      </dsp:txBody>
      <dsp:txXfrm rot="-5400000">
        <a:off x="1" y="520688"/>
        <a:ext cx="1039018" cy="445294"/>
      </dsp:txXfrm>
    </dsp:sp>
    <dsp:sp modelId="{646217F9-6C37-6248-82FE-BF4901C02AD9}">
      <dsp:nvSpPr>
        <dsp:cNvPr id="0" name=""/>
        <dsp:cNvSpPr/>
      </dsp:nvSpPr>
      <dsp:spPr>
        <a:xfrm rot="5400000">
          <a:off x="3085107" y="-2044909"/>
          <a:ext cx="964803" cy="50569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lang="de-DE" sz="2400" b="1" kern="1200" dirty="0" err="1">
              <a:latin typeface="Optima" panose="02000503060000020004" pitchFamily="2" charset="0"/>
            </a:rPr>
            <a:t>Determinants</a:t>
          </a:r>
          <a:r>
            <a:rPr lang="de-DE" sz="2400" b="1" kern="1200" dirty="0">
              <a:latin typeface="Optima" panose="02000503060000020004" pitchFamily="2" charset="0"/>
            </a:rPr>
            <a:t> </a:t>
          </a:r>
          <a:r>
            <a:rPr lang="de-DE" sz="2400" b="1" kern="1200" dirty="0" err="1">
              <a:latin typeface="Optima" panose="02000503060000020004" pitchFamily="2" charset="0"/>
            </a:rPr>
            <a:t>of</a:t>
          </a:r>
          <a:r>
            <a:rPr lang="de-DE" sz="2400" b="1" kern="1200" dirty="0">
              <a:latin typeface="Optima" panose="02000503060000020004" pitchFamily="2" charset="0"/>
            </a:rPr>
            <a:t> </a:t>
          </a:r>
          <a:r>
            <a:rPr lang="de-DE" sz="2400" b="1" kern="1200" dirty="0" err="1">
              <a:latin typeface="Optima" panose="02000503060000020004" pitchFamily="2" charset="0"/>
            </a:rPr>
            <a:t>the</a:t>
          </a:r>
          <a:r>
            <a:rPr lang="de-DE" sz="2400" b="1" kern="1200" dirty="0">
              <a:latin typeface="Optima" panose="02000503060000020004" pitchFamily="2" charset="0"/>
            </a:rPr>
            <a:t> </a:t>
          </a:r>
          <a:r>
            <a:rPr lang="de-DE" sz="2400" b="1" kern="1200" dirty="0" err="1">
              <a:latin typeface="Optima" panose="02000503060000020004" pitchFamily="2" charset="0"/>
            </a:rPr>
            <a:t>option</a:t>
          </a:r>
          <a:r>
            <a:rPr lang="de-DE" sz="2400" b="1" kern="1200" dirty="0">
              <a:latin typeface="Optima" panose="02000503060000020004" pitchFamily="2" charset="0"/>
            </a:rPr>
            <a:t> </a:t>
          </a:r>
          <a:r>
            <a:rPr lang="de-DE" sz="2400" b="1" kern="1200" dirty="0" err="1">
              <a:latin typeface="Optima" panose="02000503060000020004" pitchFamily="2" charset="0"/>
            </a:rPr>
            <a:t>price</a:t>
          </a:r>
          <a:endParaRPr lang="de-DE" sz="2400" b="1" kern="1200" dirty="0">
            <a:latin typeface="Optima" panose="02000503060000020004" pitchFamily="2" charset="0"/>
          </a:endParaRPr>
        </a:p>
      </dsp:txBody>
      <dsp:txXfrm rot="-5400000">
        <a:off x="1039018" y="48278"/>
        <a:ext cx="5009883" cy="870607"/>
      </dsp:txXfrm>
    </dsp:sp>
    <dsp:sp modelId="{B0DE5943-F757-B049-B6A8-597FCA98D55A}">
      <dsp:nvSpPr>
        <dsp:cNvPr id="0" name=""/>
        <dsp:cNvSpPr/>
      </dsp:nvSpPr>
      <dsp:spPr>
        <a:xfrm rot="5400000">
          <a:off x="-222646" y="1512490"/>
          <a:ext cx="1484312" cy="1039018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/>
            <a:t>2)</a:t>
          </a:r>
        </a:p>
      </dsp:txBody>
      <dsp:txXfrm rot="-5400000">
        <a:off x="1" y="1809352"/>
        <a:ext cx="1039018" cy="445294"/>
      </dsp:txXfrm>
    </dsp:sp>
    <dsp:sp modelId="{3928E41C-5363-3347-911C-7B6C2E15743E}">
      <dsp:nvSpPr>
        <dsp:cNvPr id="0" name=""/>
        <dsp:cNvSpPr/>
      </dsp:nvSpPr>
      <dsp:spPr>
        <a:xfrm rot="5400000">
          <a:off x="3085107" y="-756245"/>
          <a:ext cx="964803" cy="50569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lang="de-DE" sz="2400" kern="1200" dirty="0">
              <a:latin typeface="Optima" panose="02000503060000020004" pitchFamily="2" charset="0"/>
            </a:rPr>
            <a:t>The </a:t>
          </a:r>
          <a:r>
            <a:rPr lang="de-DE" sz="2400" kern="1200" dirty="0" err="1">
              <a:latin typeface="Optima" panose="02000503060000020004" pitchFamily="2" charset="0"/>
            </a:rPr>
            <a:t>Greeks</a:t>
          </a:r>
          <a:endParaRPr lang="de-DE" sz="2400" kern="1200" dirty="0">
            <a:latin typeface="Optima" panose="02000503060000020004" pitchFamily="2" charset="0"/>
          </a:endParaRPr>
        </a:p>
      </dsp:txBody>
      <dsp:txXfrm rot="-5400000">
        <a:off x="1039018" y="1336942"/>
        <a:ext cx="5009883" cy="870607"/>
      </dsp:txXfrm>
    </dsp:sp>
    <dsp:sp modelId="{7075BFA8-40A4-164C-B72C-D4C54369ADD7}">
      <dsp:nvSpPr>
        <dsp:cNvPr id="0" name=""/>
        <dsp:cNvSpPr/>
      </dsp:nvSpPr>
      <dsp:spPr>
        <a:xfrm rot="5400000">
          <a:off x="-222646" y="2801154"/>
          <a:ext cx="1484312" cy="1039018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/>
            <a:t>3)</a:t>
          </a:r>
        </a:p>
      </dsp:txBody>
      <dsp:txXfrm rot="-5400000">
        <a:off x="1" y="3098016"/>
        <a:ext cx="1039018" cy="445294"/>
      </dsp:txXfrm>
    </dsp:sp>
    <dsp:sp modelId="{C7BAB34E-0619-374A-916F-DD7C96EDB491}">
      <dsp:nvSpPr>
        <dsp:cNvPr id="0" name=""/>
        <dsp:cNvSpPr/>
      </dsp:nvSpPr>
      <dsp:spPr>
        <a:xfrm rot="5400000">
          <a:off x="3085107" y="532418"/>
          <a:ext cx="964803" cy="50569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400" kern="1200" dirty="0" err="1">
              <a:latin typeface="Optima" panose="02000503060000020004" pitchFamily="2" charset="0"/>
            </a:rPr>
            <a:t>Examples</a:t>
          </a:r>
          <a:r>
            <a:rPr lang="de-DE" sz="2400" kern="1200" dirty="0">
              <a:latin typeface="Optima" panose="02000503060000020004" pitchFamily="2" charset="0"/>
            </a:rPr>
            <a:t> </a:t>
          </a:r>
          <a:r>
            <a:rPr lang="de-DE" sz="2400" kern="1200" dirty="0" err="1">
              <a:latin typeface="Optima" panose="02000503060000020004" pitchFamily="2" charset="0"/>
            </a:rPr>
            <a:t>of</a:t>
          </a:r>
          <a:r>
            <a:rPr lang="de-DE" sz="2400" kern="1200" dirty="0">
              <a:latin typeface="Optima" panose="02000503060000020004" pitchFamily="2" charset="0"/>
            </a:rPr>
            <a:t> a </a:t>
          </a:r>
          <a:r>
            <a:rPr lang="de-DE" sz="2400" kern="1200" dirty="0" err="1">
              <a:latin typeface="Optima" panose="02000503060000020004" pitchFamily="2" charset="0"/>
            </a:rPr>
            <a:t>static</a:t>
          </a:r>
          <a:r>
            <a:rPr lang="de-DE" sz="2400" kern="1200" dirty="0">
              <a:latin typeface="Optima" panose="02000503060000020004" pitchFamily="2" charset="0"/>
            </a:rPr>
            <a:t> Hedge</a:t>
          </a:r>
        </a:p>
      </dsp:txBody>
      <dsp:txXfrm rot="-5400000">
        <a:off x="1039018" y="2625605"/>
        <a:ext cx="5009883" cy="8706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E6E343-EBF7-9143-8EC2-D6C6E56837B5}">
      <dsp:nvSpPr>
        <dsp:cNvPr id="0" name=""/>
        <dsp:cNvSpPr/>
      </dsp:nvSpPr>
      <dsp:spPr>
        <a:xfrm rot="5400000">
          <a:off x="-222646" y="223826"/>
          <a:ext cx="1484312" cy="1039018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/>
            <a:t>1)</a:t>
          </a:r>
        </a:p>
      </dsp:txBody>
      <dsp:txXfrm rot="-5400000">
        <a:off x="1" y="520688"/>
        <a:ext cx="1039018" cy="445294"/>
      </dsp:txXfrm>
    </dsp:sp>
    <dsp:sp modelId="{646217F9-6C37-6248-82FE-BF4901C02AD9}">
      <dsp:nvSpPr>
        <dsp:cNvPr id="0" name=""/>
        <dsp:cNvSpPr/>
      </dsp:nvSpPr>
      <dsp:spPr>
        <a:xfrm rot="5400000">
          <a:off x="3085107" y="-2044909"/>
          <a:ext cx="964803" cy="50569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lang="de-DE" sz="2400" b="0" kern="1200" dirty="0" err="1">
              <a:latin typeface="Optima" panose="02000503060000020004" pitchFamily="2" charset="0"/>
            </a:rPr>
            <a:t>Determinants</a:t>
          </a:r>
          <a:r>
            <a:rPr lang="de-DE" sz="2400" b="0" kern="1200" dirty="0">
              <a:latin typeface="Optima" panose="02000503060000020004" pitchFamily="2" charset="0"/>
            </a:rPr>
            <a:t> </a:t>
          </a:r>
          <a:r>
            <a:rPr lang="de-DE" sz="2400" b="0" kern="1200" dirty="0" err="1">
              <a:latin typeface="Optima" panose="02000503060000020004" pitchFamily="2" charset="0"/>
            </a:rPr>
            <a:t>of</a:t>
          </a:r>
          <a:r>
            <a:rPr lang="de-DE" sz="2400" b="0" kern="1200" dirty="0">
              <a:latin typeface="Optima" panose="02000503060000020004" pitchFamily="2" charset="0"/>
            </a:rPr>
            <a:t> </a:t>
          </a:r>
          <a:r>
            <a:rPr lang="de-DE" sz="2400" b="0" kern="1200" dirty="0" err="1">
              <a:latin typeface="Optima" panose="02000503060000020004" pitchFamily="2" charset="0"/>
            </a:rPr>
            <a:t>the</a:t>
          </a:r>
          <a:r>
            <a:rPr lang="de-DE" sz="2400" b="0" kern="1200" dirty="0">
              <a:latin typeface="Optima" panose="02000503060000020004" pitchFamily="2" charset="0"/>
            </a:rPr>
            <a:t> </a:t>
          </a:r>
          <a:r>
            <a:rPr lang="de-DE" sz="2400" b="0" kern="1200" dirty="0" err="1">
              <a:latin typeface="Optima" panose="02000503060000020004" pitchFamily="2" charset="0"/>
            </a:rPr>
            <a:t>option</a:t>
          </a:r>
          <a:r>
            <a:rPr lang="de-DE" sz="2400" b="0" kern="1200" dirty="0">
              <a:latin typeface="Optima" panose="02000503060000020004" pitchFamily="2" charset="0"/>
            </a:rPr>
            <a:t> </a:t>
          </a:r>
          <a:r>
            <a:rPr lang="de-DE" sz="2400" b="0" kern="1200" dirty="0" err="1">
              <a:latin typeface="Optima" panose="02000503060000020004" pitchFamily="2" charset="0"/>
            </a:rPr>
            <a:t>price</a:t>
          </a:r>
          <a:endParaRPr lang="de-DE" sz="2400" b="0" kern="1200" dirty="0">
            <a:latin typeface="Optima" panose="02000503060000020004" pitchFamily="2" charset="0"/>
          </a:endParaRPr>
        </a:p>
      </dsp:txBody>
      <dsp:txXfrm rot="-5400000">
        <a:off x="1039018" y="48278"/>
        <a:ext cx="5009883" cy="870607"/>
      </dsp:txXfrm>
    </dsp:sp>
    <dsp:sp modelId="{B0DE5943-F757-B049-B6A8-597FCA98D55A}">
      <dsp:nvSpPr>
        <dsp:cNvPr id="0" name=""/>
        <dsp:cNvSpPr/>
      </dsp:nvSpPr>
      <dsp:spPr>
        <a:xfrm rot="5400000">
          <a:off x="-222646" y="1512490"/>
          <a:ext cx="1484312" cy="1039018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/>
            <a:t>2)</a:t>
          </a:r>
        </a:p>
      </dsp:txBody>
      <dsp:txXfrm rot="-5400000">
        <a:off x="1" y="1809352"/>
        <a:ext cx="1039018" cy="445294"/>
      </dsp:txXfrm>
    </dsp:sp>
    <dsp:sp modelId="{3928E41C-5363-3347-911C-7B6C2E15743E}">
      <dsp:nvSpPr>
        <dsp:cNvPr id="0" name=""/>
        <dsp:cNvSpPr/>
      </dsp:nvSpPr>
      <dsp:spPr>
        <a:xfrm rot="5400000">
          <a:off x="3085107" y="-756245"/>
          <a:ext cx="964803" cy="50569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lang="de-DE" sz="2400" b="1" kern="1200" dirty="0">
              <a:latin typeface="Optima" panose="02000503060000020004" pitchFamily="2" charset="0"/>
            </a:rPr>
            <a:t>The </a:t>
          </a:r>
          <a:r>
            <a:rPr lang="de-DE" sz="2400" b="1" kern="1200" dirty="0" err="1">
              <a:latin typeface="Optima" panose="02000503060000020004" pitchFamily="2" charset="0"/>
            </a:rPr>
            <a:t>Greeks</a:t>
          </a:r>
          <a:endParaRPr lang="de-DE" sz="2400" b="1" kern="1200" dirty="0">
            <a:latin typeface="Optima" panose="02000503060000020004" pitchFamily="2" charset="0"/>
          </a:endParaRPr>
        </a:p>
      </dsp:txBody>
      <dsp:txXfrm rot="-5400000">
        <a:off x="1039018" y="1336942"/>
        <a:ext cx="5009883" cy="870607"/>
      </dsp:txXfrm>
    </dsp:sp>
    <dsp:sp modelId="{7075BFA8-40A4-164C-B72C-D4C54369ADD7}">
      <dsp:nvSpPr>
        <dsp:cNvPr id="0" name=""/>
        <dsp:cNvSpPr/>
      </dsp:nvSpPr>
      <dsp:spPr>
        <a:xfrm rot="5400000">
          <a:off x="-222646" y="2801154"/>
          <a:ext cx="1484312" cy="1039018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/>
            <a:t>3)</a:t>
          </a:r>
        </a:p>
      </dsp:txBody>
      <dsp:txXfrm rot="-5400000">
        <a:off x="1" y="3098016"/>
        <a:ext cx="1039018" cy="445294"/>
      </dsp:txXfrm>
    </dsp:sp>
    <dsp:sp modelId="{C7BAB34E-0619-374A-916F-DD7C96EDB491}">
      <dsp:nvSpPr>
        <dsp:cNvPr id="0" name=""/>
        <dsp:cNvSpPr/>
      </dsp:nvSpPr>
      <dsp:spPr>
        <a:xfrm rot="5400000">
          <a:off x="3085107" y="532418"/>
          <a:ext cx="964803" cy="50569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400" kern="1200" dirty="0" err="1">
              <a:latin typeface="Optima" panose="02000503060000020004" pitchFamily="2" charset="0"/>
            </a:rPr>
            <a:t>Examples</a:t>
          </a:r>
          <a:r>
            <a:rPr lang="de-DE" sz="2400" kern="1200" dirty="0">
              <a:latin typeface="Optima" panose="02000503060000020004" pitchFamily="2" charset="0"/>
            </a:rPr>
            <a:t> </a:t>
          </a:r>
          <a:r>
            <a:rPr lang="de-DE" sz="2400" kern="1200" dirty="0" err="1">
              <a:latin typeface="Optima" panose="02000503060000020004" pitchFamily="2" charset="0"/>
            </a:rPr>
            <a:t>of</a:t>
          </a:r>
          <a:r>
            <a:rPr lang="de-DE" sz="2400" kern="1200" dirty="0">
              <a:latin typeface="Optima" panose="02000503060000020004" pitchFamily="2" charset="0"/>
            </a:rPr>
            <a:t> a </a:t>
          </a:r>
          <a:r>
            <a:rPr lang="de-DE" sz="2400" kern="1200" dirty="0" err="1">
              <a:latin typeface="Optima" panose="02000503060000020004" pitchFamily="2" charset="0"/>
            </a:rPr>
            <a:t>static</a:t>
          </a:r>
          <a:r>
            <a:rPr lang="de-DE" sz="2400" kern="1200" dirty="0">
              <a:latin typeface="Optima" panose="02000503060000020004" pitchFamily="2" charset="0"/>
            </a:rPr>
            <a:t> Hedge</a:t>
          </a:r>
        </a:p>
      </dsp:txBody>
      <dsp:txXfrm rot="-5400000">
        <a:off x="1039018" y="2625605"/>
        <a:ext cx="5009883" cy="8706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E6E343-EBF7-9143-8EC2-D6C6E56837B5}">
      <dsp:nvSpPr>
        <dsp:cNvPr id="0" name=""/>
        <dsp:cNvSpPr/>
      </dsp:nvSpPr>
      <dsp:spPr>
        <a:xfrm rot="5400000">
          <a:off x="-222646" y="223826"/>
          <a:ext cx="1484312" cy="1039018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/>
            <a:t>1)</a:t>
          </a:r>
        </a:p>
      </dsp:txBody>
      <dsp:txXfrm rot="-5400000">
        <a:off x="1" y="520688"/>
        <a:ext cx="1039018" cy="445294"/>
      </dsp:txXfrm>
    </dsp:sp>
    <dsp:sp modelId="{646217F9-6C37-6248-82FE-BF4901C02AD9}">
      <dsp:nvSpPr>
        <dsp:cNvPr id="0" name=""/>
        <dsp:cNvSpPr/>
      </dsp:nvSpPr>
      <dsp:spPr>
        <a:xfrm rot="5400000">
          <a:off x="3085107" y="-2044909"/>
          <a:ext cx="964803" cy="50569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lang="de-DE" sz="2400" b="0" kern="1200" dirty="0" err="1">
              <a:latin typeface="Optima" panose="02000503060000020004" pitchFamily="2" charset="0"/>
            </a:rPr>
            <a:t>Determinants</a:t>
          </a:r>
          <a:r>
            <a:rPr lang="de-DE" sz="2400" b="0" kern="1200" dirty="0">
              <a:latin typeface="Optima" panose="02000503060000020004" pitchFamily="2" charset="0"/>
            </a:rPr>
            <a:t> </a:t>
          </a:r>
          <a:r>
            <a:rPr lang="de-DE" sz="2400" b="0" kern="1200" dirty="0" err="1">
              <a:latin typeface="Optima" panose="02000503060000020004" pitchFamily="2" charset="0"/>
            </a:rPr>
            <a:t>of</a:t>
          </a:r>
          <a:r>
            <a:rPr lang="de-DE" sz="2400" b="0" kern="1200" dirty="0">
              <a:latin typeface="Optima" panose="02000503060000020004" pitchFamily="2" charset="0"/>
            </a:rPr>
            <a:t> </a:t>
          </a:r>
          <a:r>
            <a:rPr lang="de-DE" sz="2400" b="0" kern="1200" dirty="0" err="1">
              <a:latin typeface="Optima" panose="02000503060000020004" pitchFamily="2" charset="0"/>
            </a:rPr>
            <a:t>the</a:t>
          </a:r>
          <a:r>
            <a:rPr lang="de-DE" sz="2400" b="0" kern="1200" dirty="0">
              <a:latin typeface="Optima" panose="02000503060000020004" pitchFamily="2" charset="0"/>
            </a:rPr>
            <a:t> </a:t>
          </a:r>
          <a:r>
            <a:rPr lang="de-DE" sz="2400" b="0" kern="1200" dirty="0" err="1">
              <a:latin typeface="Optima" panose="02000503060000020004" pitchFamily="2" charset="0"/>
            </a:rPr>
            <a:t>option</a:t>
          </a:r>
          <a:r>
            <a:rPr lang="de-DE" sz="2400" b="0" kern="1200" dirty="0">
              <a:latin typeface="Optima" panose="02000503060000020004" pitchFamily="2" charset="0"/>
            </a:rPr>
            <a:t> </a:t>
          </a:r>
          <a:r>
            <a:rPr lang="de-DE" sz="2400" b="0" kern="1200" dirty="0" err="1">
              <a:latin typeface="Optima" panose="02000503060000020004" pitchFamily="2" charset="0"/>
            </a:rPr>
            <a:t>price</a:t>
          </a:r>
          <a:endParaRPr lang="de-DE" sz="2400" b="0" kern="1200" dirty="0">
            <a:latin typeface="Optima" panose="02000503060000020004" pitchFamily="2" charset="0"/>
          </a:endParaRPr>
        </a:p>
      </dsp:txBody>
      <dsp:txXfrm rot="-5400000">
        <a:off x="1039018" y="48278"/>
        <a:ext cx="5009883" cy="870607"/>
      </dsp:txXfrm>
    </dsp:sp>
    <dsp:sp modelId="{B0DE5943-F757-B049-B6A8-597FCA98D55A}">
      <dsp:nvSpPr>
        <dsp:cNvPr id="0" name=""/>
        <dsp:cNvSpPr/>
      </dsp:nvSpPr>
      <dsp:spPr>
        <a:xfrm rot="5400000">
          <a:off x="-222646" y="1512490"/>
          <a:ext cx="1484312" cy="1039018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/>
            <a:t>2)</a:t>
          </a:r>
        </a:p>
      </dsp:txBody>
      <dsp:txXfrm rot="-5400000">
        <a:off x="1" y="1809352"/>
        <a:ext cx="1039018" cy="445294"/>
      </dsp:txXfrm>
    </dsp:sp>
    <dsp:sp modelId="{3928E41C-5363-3347-911C-7B6C2E15743E}">
      <dsp:nvSpPr>
        <dsp:cNvPr id="0" name=""/>
        <dsp:cNvSpPr/>
      </dsp:nvSpPr>
      <dsp:spPr>
        <a:xfrm rot="5400000">
          <a:off x="3085107" y="-756245"/>
          <a:ext cx="964803" cy="50569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lang="de-DE" sz="2400" b="0" kern="1200" dirty="0">
              <a:latin typeface="Optima" panose="02000503060000020004" pitchFamily="2" charset="0"/>
            </a:rPr>
            <a:t>The </a:t>
          </a:r>
          <a:r>
            <a:rPr lang="de-DE" sz="2400" b="0" kern="1200" dirty="0" err="1">
              <a:latin typeface="Optima" panose="02000503060000020004" pitchFamily="2" charset="0"/>
            </a:rPr>
            <a:t>Greeks</a:t>
          </a:r>
          <a:endParaRPr lang="de-DE" sz="2400" b="0" kern="1200" dirty="0">
            <a:latin typeface="Optima" panose="02000503060000020004" pitchFamily="2" charset="0"/>
          </a:endParaRPr>
        </a:p>
      </dsp:txBody>
      <dsp:txXfrm rot="-5400000">
        <a:off x="1039018" y="1336942"/>
        <a:ext cx="5009883" cy="870607"/>
      </dsp:txXfrm>
    </dsp:sp>
    <dsp:sp modelId="{7075BFA8-40A4-164C-B72C-D4C54369ADD7}">
      <dsp:nvSpPr>
        <dsp:cNvPr id="0" name=""/>
        <dsp:cNvSpPr/>
      </dsp:nvSpPr>
      <dsp:spPr>
        <a:xfrm rot="5400000">
          <a:off x="-222646" y="2801154"/>
          <a:ext cx="1484312" cy="1039018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/>
            <a:t>3)</a:t>
          </a:r>
        </a:p>
      </dsp:txBody>
      <dsp:txXfrm rot="-5400000">
        <a:off x="1" y="3098016"/>
        <a:ext cx="1039018" cy="445294"/>
      </dsp:txXfrm>
    </dsp:sp>
    <dsp:sp modelId="{C7BAB34E-0619-374A-916F-DD7C96EDB491}">
      <dsp:nvSpPr>
        <dsp:cNvPr id="0" name=""/>
        <dsp:cNvSpPr/>
      </dsp:nvSpPr>
      <dsp:spPr>
        <a:xfrm rot="5400000">
          <a:off x="3085107" y="532418"/>
          <a:ext cx="964803" cy="50569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400" b="1" kern="1200" dirty="0" err="1">
              <a:latin typeface="Optima" panose="02000503060000020004" pitchFamily="2" charset="0"/>
            </a:rPr>
            <a:t>Examples</a:t>
          </a:r>
          <a:r>
            <a:rPr lang="de-DE" sz="2400" b="1" kern="1200" dirty="0">
              <a:latin typeface="Optima" panose="02000503060000020004" pitchFamily="2" charset="0"/>
            </a:rPr>
            <a:t> </a:t>
          </a:r>
          <a:r>
            <a:rPr lang="de-DE" sz="2400" b="1" kern="1200" dirty="0" err="1">
              <a:latin typeface="Optima" panose="02000503060000020004" pitchFamily="2" charset="0"/>
            </a:rPr>
            <a:t>of</a:t>
          </a:r>
          <a:r>
            <a:rPr lang="de-DE" sz="2400" b="1" kern="1200" dirty="0">
              <a:latin typeface="Optima" panose="02000503060000020004" pitchFamily="2" charset="0"/>
            </a:rPr>
            <a:t> a </a:t>
          </a:r>
          <a:r>
            <a:rPr lang="de-DE" sz="2400" b="1" kern="1200" dirty="0" err="1">
              <a:latin typeface="Optima" panose="02000503060000020004" pitchFamily="2" charset="0"/>
            </a:rPr>
            <a:t>static</a:t>
          </a:r>
          <a:r>
            <a:rPr lang="de-DE" sz="2400" b="1" kern="1200" dirty="0">
              <a:latin typeface="Optima" panose="02000503060000020004" pitchFamily="2" charset="0"/>
            </a:rPr>
            <a:t> Hedge</a:t>
          </a:r>
        </a:p>
      </dsp:txBody>
      <dsp:txXfrm rot="-5400000">
        <a:off x="1039018" y="2625605"/>
        <a:ext cx="5009883" cy="87060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E6E343-EBF7-9143-8EC2-D6C6E56837B5}">
      <dsp:nvSpPr>
        <dsp:cNvPr id="0" name=""/>
        <dsp:cNvSpPr/>
      </dsp:nvSpPr>
      <dsp:spPr>
        <a:xfrm rot="5400000">
          <a:off x="-222646" y="223826"/>
          <a:ext cx="1484312" cy="1039018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4)</a:t>
          </a:r>
        </a:p>
      </dsp:txBody>
      <dsp:txXfrm rot="-5400000">
        <a:off x="1" y="520688"/>
        <a:ext cx="1039018" cy="445294"/>
      </dsp:txXfrm>
    </dsp:sp>
    <dsp:sp modelId="{646217F9-6C37-6248-82FE-BF4901C02AD9}">
      <dsp:nvSpPr>
        <dsp:cNvPr id="0" name=""/>
        <dsp:cNvSpPr/>
      </dsp:nvSpPr>
      <dsp:spPr>
        <a:xfrm rot="5400000">
          <a:off x="3085107" y="-2044909"/>
          <a:ext cx="964803" cy="50569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lang="de-DE" sz="2400" b="1" kern="1200" dirty="0">
              <a:latin typeface="Optima" panose="02000503060000020004" pitchFamily="2" charset="0"/>
            </a:rPr>
            <a:t>Practice </a:t>
          </a:r>
          <a:r>
            <a:rPr lang="de-DE" sz="2400" b="1" kern="1200" dirty="0" err="1">
              <a:latin typeface="Optima" panose="02000503060000020004" pitchFamily="2" charset="0"/>
            </a:rPr>
            <a:t>Examples</a:t>
          </a:r>
          <a:r>
            <a:rPr lang="de-DE" sz="2400" b="1" kern="1200" dirty="0">
              <a:latin typeface="Optima" panose="02000503060000020004" pitchFamily="2" charset="0"/>
            </a:rPr>
            <a:t> in Python</a:t>
          </a:r>
        </a:p>
      </dsp:txBody>
      <dsp:txXfrm rot="-5400000">
        <a:off x="1039018" y="48278"/>
        <a:ext cx="5009883" cy="870607"/>
      </dsp:txXfrm>
    </dsp:sp>
    <dsp:sp modelId="{B0DE5943-F757-B049-B6A8-597FCA98D55A}">
      <dsp:nvSpPr>
        <dsp:cNvPr id="0" name=""/>
        <dsp:cNvSpPr/>
      </dsp:nvSpPr>
      <dsp:spPr>
        <a:xfrm rot="5400000">
          <a:off x="-222646" y="1512490"/>
          <a:ext cx="1484312" cy="1039018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5)</a:t>
          </a:r>
        </a:p>
      </dsp:txBody>
      <dsp:txXfrm rot="-5400000">
        <a:off x="1" y="1809352"/>
        <a:ext cx="1039018" cy="445294"/>
      </dsp:txXfrm>
    </dsp:sp>
    <dsp:sp modelId="{3928E41C-5363-3347-911C-7B6C2E15743E}">
      <dsp:nvSpPr>
        <dsp:cNvPr id="0" name=""/>
        <dsp:cNvSpPr/>
      </dsp:nvSpPr>
      <dsp:spPr>
        <a:xfrm rot="5400000">
          <a:off x="3085107" y="-756245"/>
          <a:ext cx="964803" cy="50569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lang="de-DE" sz="2400" kern="1200" dirty="0" err="1">
              <a:latin typeface="Optima" panose="02000503060000020004" pitchFamily="2" charset="0"/>
            </a:rPr>
            <a:t>Literature</a:t>
          </a:r>
          <a:r>
            <a:rPr lang="de-DE" sz="2400" kern="1200" dirty="0">
              <a:latin typeface="Optima" panose="02000503060000020004" pitchFamily="2" charset="0"/>
            </a:rPr>
            <a:t>, Links and </a:t>
          </a:r>
          <a:r>
            <a:rPr lang="de-DE" sz="2400" kern="1200" dirty="0" err="1">
              <a:latin typeface="Optima" panose="02000503060000020004" pitchFamily="2" charset="0"/>
            </a:rPr>
            <a:t>further</a:t>
          </a:r>
          <a:r>
            <a:rPr lang="de-DE" sz="2400" kern="1200" dirty="0">
              <a:latin typeface="Optima" panose="02000503060000020004" pitchFamily="2" charset="0"/>
            </a:rPr>
            <a:t> material</a:t>
          </a:r>
          <a:endParaRPr lang="de-DE" sz="2400" b="0" kern="1200" dirty="0">
            <a:latin typeface="Optima" panose="02000503060000020004" pitchFamily="2" charset="0"/>
          </a:endParaRPr>
        </a:p>
      </dsp:txBody>
      <dsp:txXfrm rot="-5400000">
        <a:off x="1039018" y="1336942"/>
        <a:ext cx="5009883" cy="870607"/>
      </dsp:txXfrm>
    </dsp:sp>
    <dsp:sp modelId="{7075BFA8-40A4-164C-B72C-D4C54369ADD7}">
      <dsp:nvSpPr>
        <dsp:cNvPr id="0" name=""/>
        <dsp:cNvSpPr/>
      </dsp:nvSpPr>
      <dsp:spPr>
        <a:xfrm rot="5400000">
          <a:off x="-222646" y="2801154"/>
          <a:ext cx="1484312" cy="1039018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6)</a:t>
          </a:r>
        </a:p>
      </dsp:txBody>
      <dsp:txXfrm rot="-5400000">
        <a:off x="1" y="3098016"/>
        <a:ext cx="1039018" cy="445294"/>
      </dsp:txXfrm>
    </dsp:sp>
    <dsp:sp modelId="{C7BAB34E-0619-374A-916F-DD7C96EDB491}">
      <dsp:nvSpPr>
        <dsp:cNvPr id="0" name=""/>
        <dsp:cNvSpPr/>
      </dsp:nvSpPr>
      <dsp:spPr>
        <a:xfrm rot="5400000">
          <a:off x="3085107" y="532418"/>
          <a:ext cx="964803" cy="50569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400" b="0" kern="1200" dirty="0">
              <a:latin typeface="Optima" panose="02000503060000020004" pitchFamily="2" charset="0"/>
            </a:rPr>
            <a:t>Different </a:t>
          </a:r>
          <a:r>
            <a:rPr lang="de-DE" sz="2400" b="0" kern="1200" dirty="0" err="1">
              <a:latin typeface="Optima" panose="02000503060000020004" pitchFamily="2" charset="0"/>
            </a:rPr>
            <a:t>approaches</a:t>
          </a:r>
          <a:r>
            <a:rPr lang="de-DE" sz="2400" b="0" kern="1200" dirty="0">
              <a:latin typeface="Optima" panose="02000503060000020004" pitchFamily="2" charset="0"/>
            </a:rPr>
            <a:t> </a:t>
          </a:r>
          <a:r>
            <a:rPr lang="de-DE" sz="2400" b="0" kern="1200" dirty="0" err="1">
              <a:latin typeface="Optima" panose="02000503060000020004" pitchFamily="2" charset="0"/>
            </a:rPr>
            <a:t>for</a:t>
          </a:r>
          <a:r>
            <a:rPr lang="de-DE" sz="2400" b="0" kern="1200" dirty="0">
              <a:latin typeface="Optima" panose="02000503060000020004" pitchFamily="2" charset="0"/>
            </a:rPr>
            <a:t> Time Series </a:t>
          </a:r>
          <a:r>
            <a:rPr lang="de-DE" sz="2400" b="0" kern="1200" dirty="0" err="1">
              <a:latin typeface="Optima" panose="02000503060000020004" pitchFamily="2" charset="0"/>
            </a:rPr>
            <a:t>Analysation</a:t>
          </a:r>
          <a:endParaRPr lang="de-DE" sz="2400" b="0" kern="1200" dirty="0">
            <a:latin typeface="Optima" panose="02000503060000020004" pitchFamily="2" charset="0"/>
          </a:endParaRPr>
        </a:p>
      </dsp:txBody>
      <dsp:txXfrm rot="-5400000">
        <a:off x="1039018" y="2625605"/>
        <a:ext cx="5009883" cy="8706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E6E343-EBF7-9143-8EC2-D6C6E56837B5}">
      <dsp:nvSpPr>
        <dsp:cNvPr id="0" name=""/>
        <dsp:cNvSpPr/>
      </dsp:nvSpPr>
      <dsp:spPr>
        <a:xfrm rot="5400000">
          <a:off x="-222646" y="223826"/>
          <a:ext cx="1484312" cy="1039018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4)</a:t>
          </a:r>
        </a:p>
      </dsp:txBody>
      <dsp:txXfrm rot="-5400000">
        <a:off x="1" y="520688"/>
        <a:ext cx="1039018" cy="445294"/>
      </dsp:txXfrm>
    </dsp:sp>
    <dsp:sp modelId="{646217F9-6C37-6248-82FE-BF4901C02AD9}">
      <dsp:nvSpPr>
        <dsp:cNvPr id="0" name=""/>
        <dsp:cNvSpPr/>
      </dsp:nvSpPr>
      <dsp:spPr>
        <a:xfrm rot="5400000">
          <a:off x="3085107" y="-2044909"/>
          <a:ext cx="964803" cy="50569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lang="de-DE" sz="2400" b="0" kern="1200" dirty="0">
              <a:latin typeface="Optima" panose="02000503060000020004" pitchFamily="2" charset="0"/>
            </a:rPr>
            <a:t>Practice </a:t>
          </a:r>
          <a:r>
            <a:rPr lang="de-DE" sz="2400" b="0" kern="1200" dirty="0" err="1">
              <a:latin typeface="Optima" panose="02000503060000020004" pitchFamily="2" charset="0"/>
            </a:rPr>
            <a:t>Examples</a:t>
          </a:r>
          <a:r>
            <a:rPr lang="de-DE" sz="2400" b="0" kern="1200" dirty="0">
              <a:latin typeface="Optima" panose="02000503060000020004" pitchFamily="2" charset="0"/>
            </a:rPr>
            <a:t> in Python</a:t>
          </a:r>
        </a:p>
      </dsp:txBody>
      <dsp:txXfrm rot="-5400000">
        <a:off x="1039018" y="48278"/>
        <a:ext cx="5009883" cy="870607"/>
      </dsp:txXfrm>
    </dsp:sp>
    <dsp:sp modelId="{B0DE5943-F757-B049-B6A8-597FCA98D55A}">
      <dsp:nvSpPr>
        <dsp:cNvPr id="0" name=""/>
        <dsp:cNvSpPr/>
      </dsp:nvSpPr>
      <dsp:spPr>
        <a:xfrm rot="5400000">
          <a:off x="-222646" y="1512490"/>
          <a:ext cx="1484312" cy="1039018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5)</a:t>
          </a:r>
        </a:p>
      </dsp:txBody>
      <dsp:txXfrm rot="-5400000">
        <a:off x="1" y="1809352"/>
        <a:ext cx="1039018" cy="445294"/>
      </dsp:txXfrm>
    </dsp:sp>
    <dsp:sp modelId="{3928E41C-5363-3347-911C-7B6C2E15743E}">
      <dsp:nvSpPr>
        <dsp:cNvPr id="0" name=""/>
        <dsp:cNvSpPr/>
      </dsp:nvSpPr>
      <dsp:spPr>
        <a:xfrm rot="5400000">
          <a:off x="3085107" y="-756245"/>
          <a:ext cx="964803" cy="50569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lang="de-DE" sz="2400" b="1" kern="1200" dirty="0" err="1">
              <a:latin typeface="Optima" panose="02000503060000020004" pitchFamily="2" charset="0"/>
            </a:rPr>
            <a:t>Literature</a:t>
          </a:r>
          <a:r>
            <a:rPr lang="de-DE" sz="2400" b="1" kern="1200" dirty="0">
              <a:latin typeface="Optima" panose="02000503060000020004" pitchFamily="2" charset="0"/>
            </a:rPr>
            <a:t>, Links and </a:t>
          </a:r>
          <a:r>
            <a:rPr lang="de-DE" sz="2400" b="1" kern="1200" dirty="0" err="1">
              <a:latin typeface="Optima" panose="02000503060000020004" pitchFamily="2" charset="0"/>
            </a:rPr>
            <a:t>further</a:t>
          </a:r>
          <a:r>
            <a:rPr lang="de-DE" sz="2400" b="1" kern="1200" dirty="0">
              <a:latin typeface="Optima" panose="02000503060000020004" pitchFamily="2" charset="0"/>
            </a:rPr>
            <a:t> material</a:t>
          </a:r>
        </a:p>
      </dsp:txBody>
      <dsp:txXfrm rot="-5400000">
        <a:off x="1039018" y="1336942"/>
        <a:ext cx="5009883" cy="870607"/>
      </dsp:txXfrm>
    </dsp:sp>
    <dsp:sp modelId="{7075BFA8-40A4-164C-B72C-D4C54369ADD7}">
      <dsp:nvSpPr>
        <dsp:cNvPr id="0" name=""/>
        <dsp:cNvSpPr/>
      </dsp:nvSpPr>
      <dsp:spPr>
        <a:xfrm rot="5400000">
          <a:off x="-222646" y="2801154"/>
          <a:ext cx="1484312" cy="1039018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6)</a:t>
          </a:r>
        </a:p>
      </dsp:txBody>
      <dsp:txXfrm rot="-5400000">
        <a:off x="1" y="3098016"/>
        <a:ext cx="1039018" cy="445294"/>
      </dsp:txXfrm>
    </dsp:sp>
    <dsp:sp modelId="{C7BAB34E-0619-374A-916F-DD7C96EDB491}">
      <dsp:nvSpPr>
        <dsp:cNvPr id="0" name=""/>
        <dsp:cNvSpPr/>
      </dsp:nvSpPr>
      <dsp:spPr>
        <a:xfrm rot="5400000">
          <a:off x="3085107" y="532418"/>
          <a:ext cx="964803" cy="50569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400" b="0" kern="1200" dirty="0">
              <a:latin typeface="Optima" panose="02000503060000020004" pitchFamily="2" charset="0"/>
            </a:rPr>
            <a:t>Different </a:t>
          </a:r>
          <a:r>
            <a:rPr lang="de-DE" sz="2400" b="0" kern="1200" dirty="0" err="1">
              <a:latin typeface="Optima" panose="02000503060000020004" pitchFamily="2" charset="0"/>
            </a:rPr>
            <a:t>approaches</a:t>
          </a:r>
          <a:r>
            <a:rPr lang="de-DE" sz="2400" b="0" kern="1200" dirty="0">
              <a:latin typeface="Optima" panose="02000503060000020004" pitchFamily="2" charset="0"/>
            </a:rPr>
            <a:t> </a:t>
          </a:r>
          <a:r>
            <a:rPr lang="de-DE" sz="2400" b="0" kern="1200" dirty="0" err="1">
              <a:latin typeface="Optima" panose="02000503060000020004" pitchFamily="2" charset="0"/>
            </a:rPr>
            <a:t>for</a:t>
          </a:r>
          <a:r>
            <a:rPr lang="de-DE" sz="2400" b="0" kern="1200" dirty="0">
              <a:latin typeface="Optima" panose="02000503060000020004" pitchFamily="2" charset="0"/>
            </a:rPr>
            <a:t> Time Series </a:t>
          </a:r>
          <a:r>
            <a:rPr lang="de-DE" sz="2400" b="0" kern="1200" dirty="0" err="1">
              <a:latin typeface="Optima" panose="02000503060000020004" pitchFamily="2" charset="0"/>
            </a:rPr>
            <a:t>Analysation</a:t>
          </a:r>
          <a:endParaRPr lang="de-DE" sz="2400" b="0" kern="1200" dirty="0">
            <a:latin typeface="Optima" panose="02000503060000020004" pitchFamily="2" charset="0"/>
          </a:endParaRPr>
        </a:p>
      </dsp:txBody>
      <dsp:txXfrm rot="-5400000">
        <a:off x="1039018" y="2625605"/>
        <a:ext cx="5009883" cy="87060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E6E343-EBF7-9143-8EC2-D6C6E56837B5}">
      <dsp:nvSpPr>
        <dsp:cNvPr id="0" name=""/>
        <dsp:cNvSpPr/>
      </dsp:nvSpPr>
      <dsp:spPr>
        <a:xfrm rot="5400000">
          <a:off x="-222646" y="223826"/>
          <a:ext cx="1484312" cy="1039018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4)</a:t>
          </a:r>
        </a:p>
      </dsp:txBody>
      <dsp:txXfrm rot="-5400000">
        <a:off x="1" y="520688"/>
        <a:ext cx="1039018" cy="445294"/>
      </dsp:txXfrm>
    </dsp:sp>
    <dsp:sp modelId="{646217F9-6C37-6248-82FE-BF4901C02AD9}">
      <dsp:nvSpPr>
        <dsp:cNvPr id="0" name=""/>
        <dsp:cNvSpPr/>
      </dsp:nvSpPr>
      <dsp:spPr>
        <a:xfrm rot="5400000">
          <a:off x="3085107" y="-2044909"/>
          <a:ext cx="964803" cy="50569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lang="de-DE" sz="2400" b="0" kern="1200" dirty="0">
              <a:latin typeface="Optima" panose="02000503060000020004" pitchFamily="2" charset="0"/>
            </a:rPr>
            <a:t>Practice </a:t>
          </a:r>
          <a:r>
            <a:rPr lang="de-DE" sz="2400" b="0" kern="1200" dirty="0" err="1">
              <a:latin typeface="Optima" panose="02000503060000020004" pitchFamily="2" charset="0"/>
            </a:rPr>
            <a:t>Examples</a:t>
          </a:r>
          <a:r>
            <a:rPr lang="de-DE" sz="2400" b="0" kern="1200" dirty="0">
              <a:latin typeface="Optima" panose="02000503060000020004" pitchFamily="2" charset="0"/>
            </a:rPr>
            <a:t> in Python</a:t>
          </a:r>
        </a:p>
      </dsp:txBody>
      <dsp:txXfrm rot="-5400000">
        <a:off x="1039018" y="48278"/>
        <a:ext cx="5009883" cy="870607"/>
      </dsp:txXfrm>
    </dsp:sp>
    <dsp:sp modelId="{B0DE5943-F757-B049-B6A8-597FCA98D55A}">
      <dsp:nvSpPr>
        <dsp:cNvPr id="0" name=""/>
        <dsp:cNvSpPr/>
      </dsp:nvSpPr>
      <dsp:spPr>
        <a:xfrm rot="5400000">
          <a:off x="-222646" y="1512490"/>
          <a:ext cx="1484312" cy="1039018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5)</a:t>
          </a:r>
        </a:p>
      </dsp:txBody>
      <dsp:txXfrm rot="-5400000">
        <a:off x="1" y="1809352"/>
        <a:ext cx="1039018" cy="445294"/>
      </dsp:txXfrm>
    </dsp:sp>
    <dsp:sp modelId="{3928E41C-5363-3347-911C-7B6C2E15743E}">
      <dsp:nvSpPr>
        <dsp:cNvPr id="0" name=""/>
        <dsp:cNvSpPr/>
      </dsp:nvSpPr>
      <dsp:spPr>
        <a:xfrm rot="5400000">
          <a:off x="3085107" y="-756245"/>
          <a:ext cx="964803" cy="50569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lang="de-DE" sz="2400" b="0" kern="1200" dirty="0" err="1">
              <a:latin typeface="Optima" panose="02000503060000020004" pitchFamily="2" charset="0"/>
            </a:rPr>
            <a:t>Literature</a:t>
          </a:r>
          <a:r>
            <a:rPr lang="de-DE" sz="2400" b="0" kern="1200" dirty="0">
              <a:latin typeface="Optima" panose="02000503060000020004" pitchFamily="2" charset="0"/>
            </a:rPr>
            <a:t>, Links and </a:t>
          </a:r>
          <a:r>
            <a:rPr lang="de-DE" sz="2400" b="0" kern="1200" dirty="0" err="1">
              <a:latin typeface="Optima" panose="02000503060000020004" pitchFamily="2" charset="0"/>
            </a:rPr>
            <a:t>further</a:t>
          </a:r>
          <a:r>
            <a:rPr lang="de-DE" sz="2400" b="0" kern="1200" dirty="0">
              <a:latin typeface="Optima" panose="02000503060000020004" pitchFamily="2" charset="0"/>
            </a:rPr>
            <a:t> material</a:t>
          </a:r>
        </a:p>
      </dsp:txBody>
      <dsp:txXfrm rot="-5400000">
        <a:off x="1039018" y="1336942"/>
        <a:ext cx="5009883" cy="870607"/>
      </dsp:txXfrm>
    </dsp:sp>
    <dsp:sp modelId="{7075BFA8-40A4-164C-B72C-D4C54369ADD7}">
      <dsp:nvSpPr>
        <dsp:cNvPr id="0" name=""/>
        <dsp:cNvSpPr/>
      </dsp:nvSpPr>
      <dsp:spPr>
        <a:xfrm rot="5400000">
          <a:off x="-222646" y="2801154"/>
          <a:ext cx="1484312" cy="1039018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6)</a:t>
          </a:r>
        </a:p>
      </dsp:txBody>
      <dsp:txXfrm rot="-5400000">
        <a:off x="1" y="3098016"/>
        <a:ext cx="1039018" cy="445294"/>
      </dsp:txXfrm>
    </dsp:sp>
    <dsp:sp modelId="{C7BAB34E-0619-374A-916F-DD7C96EDB491}">
      <dsp:nvSpPr>
        <dsp:cNvPr id="0" name=""/>
        <dsp:cNvSpPr/>
      </dsp:nvSpPr>
      <dsp:spPr>
        <a:xfrm rot="5400000">
          <a:off x="3085107" y="532418"/>
          <a:ext cx="964803" cy="50569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400" b="1" kern="1200" dirty="0">
              <a:latin typeface="Optima" panose="02000503060000020004" pitchFamily="2" charset="0"/>
            </a:rPr>
            <a:t>Different </a:t>
          </a:r>
          <a:r>
            <a:rPr lang="de-DE" sz="2400" b="1" kern="1200" dirty="0" err="1">
              <a:latin typeface="Optima" panose="02000503060000020004" pitchFamily="2" charset="0"/>
            </a:rPr>
            <a:t>approaches</a:t>
          </a:r>
          <a:r>
            <a:rPr lang="de-DE" sz="2400" b="1" kern="1200" dirty="0">
              <a:latin typeface="Optima" panose="02000503060000020004" pitchFamily="2" charset="0"/>
            </a:rPr>
            <a:t> </a:t>
          </a:r>
          <a:r>
            <a:rPr lang="de-DE" sz="2400" b="1" kern="1200" dirty="0" err="1">
              <a:latin typeface="Optima" panose="02000503060000020004" pitchFamily="2" charset="0"/>
            </a:rPr>
            <a:t>for</a:t>
          </a:r>
          <a:r>
            <a:rPr lang="de-DE" sz="2400" b="1" kern="1200" dirty="0">
              <a:latin typeface="Optima" panose="02000503060000020004" pitchFamily="2" charset="0"/>
            </a:rPr>
            <a:t> Time Series </a:t>
          </a:r>
          <a:r>
            <a:rPr lang="de-DE" sz="2400" b="1" kern="1200" dirty="0" err="1">
              <a:latin typeface="Optima" panose="02000503060000020004" pitchFamily="2" charset="0"/>
            </a:rPr>
            <a:t>Analysation</a:t>
          </a:r>
          <a:endParaRPr lang="de-DE" sz="2400" b="1" kern="1200" dirty="0">
            <a:latin typeface="Optima" panose="02000503060000020004" pitchFamily="2" charset="0"/>
          </a:endParaRPr>
        </a:p>
      </dsp:txBody>
      <dsp:txXfrm rot="-5400000">
        <a:off x="1039018" y="2625605"/>
        <a:ext cx="5009883" cy="8706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94892F-E077-3444-BA44-B68188BF6393}" type="datetimeFigureOut">
              <a:rPr lang="de-DE" smtClean="0"/>
              <a:t>01.07.22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F05081-2AC4-7340-BADE-30078F7942C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762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05081-2AC4-7340-BADE-30078F7942C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3892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79913E-6AAF-3643-9C18-4BD86FB676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4C1B572-7FF4-6C4B-9369-960227AE76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73637D-5FCD-FD43-A422-9DCBF9C14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049E-4AAD-6C42-81DF-C63F602E6FCA}" type="datetime1">
              <a:rPr lang="de-DE" smtClean="0"/>
              <a:t>01.07.22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2AAC4F-15DF-BB46-98DF-8C72A2F39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48ECD7-07CA-F249-BD95-278586B0A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0454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9A9B33-9AC1-154F-931D-7FD81353A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5A7407B-89F1-F948-A215-8772296104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729CAE-D8E7-874A-B00F-5039BC571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C6DC6-E5B0-CD4C-85E7-5D6DD7053DE1}" type="datetime1">
              <a:rPr lang="de-DE" smtClean="0"/>
              <a:t>01.07.22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2F9588-7533-C242-9CE8-D17A45BEF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D6EC1A-E811-A842-9C44-B519C8817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4722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3D218D3-7A83-0F4F-840F-ACF100E1CA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45D60F8-EB92-D14D-8103-69D5EF241C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BF71C1-E1DC-5E41-A6B1-784FFA76A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B9057-7BEC-D64A-8E77-4D75B7A1138C}" type="datetime1">
              <a:rPr lang="de-DE" smtClean="0"/>
              <a:t>01.07.22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0434FB-325F-4A42-B1D0-C318932D3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7374725-97F5-5B4B-BF75-60B9F0241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2329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F5481C-DFD3-144C-9B0C-F52386672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8632EF-EF45-4B47-9889-2F58F8E30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1D2BAE1-9500-4641-8B8A-1119B454D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AD75-34EC-9947-BC28-CD4C1E12B9C9}" type="datetime1">
              <a:rPr lang="de-DE" smtClean="0"/>
              <a:t>01.07.22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8C4720-12D7-F04B-AA9B-E0881EDD4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51FE0D-9A8F-4144-BC5C-065686123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1954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94644C-B70B-844C-8A8E-67C920A58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40E8BAD-280A-1147-A349-E094C8590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783CD4-BCE0-F04D-A5C0-112F54C6A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1EEB4-85B7-7F46-82C8-2874F3FB2BEA}" type="datetime1">
              <a:rPr lang="de-DE" smtClean="0"/>
              <a:t>01.07.22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76B7ED-E040-DA47-BC82-46CFAC213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847EC5-D56E-9143-A27A-5DBB32EAE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0507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FBD109-8246-6D46-8AE2-7084484F5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203EBE-1355-CF44-BFDA-04597E1EFC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FB24775-FC2A-104D-A3CC-2F4CD014B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C4D1582-5960-4E42-8268-F047E4F90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B2609-B1D7-9548-A579-E2E2AE23EFC4}" type="datetime1">
              <a:rPr lang="de-DE" smtClean="0"/>
              <a:t>01.07.22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FB72744-F562-F748-94D4-C94F0F2EE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549D226-B44A-3A44-BAB1-976B8696A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7605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E38C9E-67F8-784C-BB51-D22D782B0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46F32F3-EAB7-A44F-91D2-F2E143836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1835AE2-7167-664D-B01E-76A30A6E30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9B9E955-C17C-1C44-9250-FA3F00B37F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C5E2AD5-2EE1-7443-BE3C-289802A318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475C62D-7598-C04D-A980-FCE369C1C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E99EC-B56A-354D-A678-B375F5C5A0BD}" type="datetime1">
              <a:rPr lang="de-DE" smtClean="0"/>
              <a:t>01.07.22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F6386F2-1410-3541-A6F1-6F57FA2E5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3A75BFE-B92E-6E49-A1C1-5F3A8B525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134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44ECB9-BA7D-0E4A-9C2E-FF02AAA1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A9337F8-C77D-2D47-915C-E1A4F2CF4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56FCC-97DF-5F47-9DFF-0A55282A198A}" type="datetime1">
              <a:rPr lang="de-DE" smtClean="0"/>
              <a:t>01.07.22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1525B06-1202-F74C-9231-3C84739AC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37DECEE-4886-404F-AD70-BB0ED423E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7675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25EFCE9-B031-014C-BA8B-048A97006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E2391-676E-1A42-8AB4-4D1587B6CA3E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C36EFC6-7B64-B944-B418-60A0414FE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7152A37-7B91-2F4A-A612-768B16A38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2343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B2DE5-7DBD-EB49-96C2-13721C04B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D571EE-A434-434C-9391-2274EFA19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AEBA60E-CA11-5F4F-A750-B354F3669C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24817D0-7C12-B745-BF91-07C48858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C6C8C-EEA0-344A-A004-F1F57941A90A}" type="datetime1">
              <a:rPr lang="de-DE" smtClean="0"/>
              <a:t>01.07.22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A1DDCE-A54D-FC46-9200-6925D7982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DD60B30-31E4-1142-80EB-14252029F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0966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A0314E-3DFD-244D-A042-CD7DCEF8A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DDA8C09-2C23-804E-B2FA-69011795A2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B74C910-1945-B149-B64A-ABA58260A2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D6C80CB-22D7-8B4F-BC84-29B7F92B5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C38A3-09DF-6A45-A1A9-4A78598DAC0E}" type="datetime1">
              <a:rPr lang="de-DE" smtClean="0"/>
              <a:t>01.07.22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724032E-4ED9-3543-8F15-A52B24A18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C57865E-F624-5E4A-859F-D9FFE3351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0194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2DCAD6E-D5CE-BB48-9A3E-AEBA7F024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07930B1-2A9A-4A46-9B44-A088E086C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AB71764-F11B-CF4A-9597-48F73F206F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2DC0C-D75F-1647-9955-1176A3F40CF7}" type="datetime1">
              <a:rPr lang="de-DE" smtClean="0"/>
              <a:t>01.07.22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017694-03D5-BD48-9283-939EA4EB08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0A3B5F-2182-3142-A945-8CC6A0F7BD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0E9DD-8CED-2442-A2AF-DE57A08AACE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724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tiff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tiff"/><Relationship Id="rId7" Type="http://schemas.openxmlformats.org/officeDocument/2006/relationships/diagramColors" Target="../diagrams/colors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.tiff"/><Relationship Id="rId7" Type="http://schemas.openxmlformats.org/officeDocument/2006/relationships/diagramColors" Target="../diagrams/colors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.tiff"/><Relationship Id="rId7" Type="http://schemas.openxmlformats.org/officeDocument/2006/relationships/diagramColors" Target="../diagrams/colors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pandas.pydata.org/pandas-docs/version/0.13.1/indexing.html" TargetMode="External"/><Relationship Id="rId13" Type="http://schemas.openxmlformats.org/officeDocument/2006/relationships/hyperlink" Target="https://www.data-science-architect.de/selektieren-von-daten-in-dataframes/" TargetMode="External"/><Relationship Id="rId18" Type="http://schemas.openxmlformats.org/officeDocument/2006/relationships/hyperlink" Target="https://www.programiz.com/python-programming/list" TargetMode="External"/><Relationship Id="rId26" Type="http://schemas.openxmlformats.org/officeDocument/2006/relationships/hyperlink" Target="https://www.pricederivatives.com/en/simple-example-simulation-of-delta-hedging-with-python/" TargetMode="External"/><Relationship Id="rId3" Type="http://schemas.openxmlformats.org/officeDocument/2006/relationships/image" Target="../media/image2.tiff"/><Relationship Id="rId21" Type="http://schemas.openxmlformats.org/officeDocument/2006/relationships/hyperlink" Target="https://www.delftstack.com/de/howto/python-pandas/how-to-add-new-column-to-existing-dataframe-in-python-pandas/" TargetMode="External"/><Relationship Id="rId7" Type="http://schemas.openxmlformats.org/officeDocument/2006/relationships/hyperlink" Target="https://pandas.pydata.org/pandas-docs/stable/user_guide/visualization.html" TargetMode="External"/><Relationship Id="rId12" Type="http://schemas.openxmlformats.org/officeDocument/2006/relationships/hyperlink" Target="https://pandas.pydata.org/pandas-docs/stable/reference/api/pandas.DataFrame.values.html" TargetMode="External"/><Relationship Id="rId17" Type="http://schemas.openxmlformats.org/officeDocument/2006/relationships/hyperlink" Target="https://www.it-swarm.dev/de/python/auswaehlen-mehrerer-spalten-einem-pandas-datenrahmen/1068562049/" TargetMode="External"/><Relationship Id="rId25" Type="http://schemas.openxmlformats.org/officeDocument/2006/relationships/hyperlink" Target="https://github.com/schubbiaschwilli/schubbiaschwilli/blob/python/DeltaHedgeBSM_Call.py" TargetMode="External"/><Relationship Id="rId2" Type="http://schemas.openxmlformats.org/officeDocument/2006/relationships/image" Target="../media/image4.png"/><Relationship Id="rId16" Type="http://schemas.openxmlformats.org/officeDocument/2006/relationships/hyperlink" Target="https://www.it-swarm.dev/de/python/anwenden-einer-funktion-mit-mehreren-argumenten-um-eine-neue-pandas-spalte-zu-erstellen/1043046837/" TargetMode="External"/><Relationship Id="rId20" Type="http://schemas.openxmlformats.org/officeDocument/2006/relationships/hyperlink" Target="https://pandas.pydata.org/pandas-docs/stable/reference/api/pandas.DataFrame.insert.html" TargetMode="External"/><Relationship Id="rId29" Type="http://schemas.openxmlformats.org/officeDocument/2006/relationships/hyperlink" Target="https://datatofish.com/create-pandas-datafram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ckoverflow.com/questions/17812978/how-to-plot-two-columns-of-a-pandas-data-frame-using-points" TargetMode="External"/><Relationship Id="rId11" Type="http://schemas.openxmlformats.org/officeDocument/2006/relationships/hyperlink" Target="https://www.geeksforgeeks.org/python-pandas-dataframe-abs/" TargetMode="External"/><Relationship Id="rId24" Type="http://schemas.openxmlformats.org/officeDocument/2006/relationships/hyperlink" Target="https://riptutorial.com/de/pandas/example/5621/loschen-sie-eine-spalte-in-einem-dataframe" TargetMode="External"/><Relationship Id="rId5" Type="http://schemas.openxmlformats.org/officeDocument/2006/relationships/hyperlink" Target="https://www.zahlen-kern.de/editor/" TargetMode="External"/><Relationship Id="rId15" Type="http://schemas.openxmlformats.org/officeDocument/2006/relationships/hyperlink" Target="https://stackoverflow.com/questions/39921549/storing-the-results-from-a-function-into-a-retrievable-dataframe-in-python" TargetMode="External"/><Relationship Id="rId23" Type="http://schemas.openxmlformats.org/officeDocument/2006/relationships/hyperlink" Target="https://datacarpentry.org/python-ecology-lesson/03-index-slice-subset/index.html" TargetMode="External"/><Relationship Id="rId28" Type="http://schemas.openxmlformats.org/officeDocument/2006/relationships/hyperlink" Target="https://stackoverrun.com/de/q/3553148" TargetMode="External"/><Relationship Id="rId10" Type="http://schemas.openxmlformats.org/officeDocument/2006/relationships/hyperlink" Target="http://anh.cs.luc.edu/handsonPythonTutorial/ifstatements.html" TargetMode="External"/><Relationship Id="rId19" Type="http://schemas.openxmlformats.org/officeDocument/2006/relationships/hyperlink" Target="https://aaronschlegel.me/black-scholes-formula-python.html" TargetMode="External"/><Relationship Id="rId4" Type="http://schemas.openxmlformats.org/officeDocument/2006/relationships/hyperlink" Target="https://www.investresearch.net/wp-content/uploads/2014/02/Black-Scholes.png" TargetMode="External"/><Relationship Id="rId9" Type="http://schemas.openxmlformats.org/officeDocument/2006/relationships/hyperlink" Target="https://www.data-science-architect.de/spalten-zeilen-erstellen-loeschen-und-sortieren-in-pandas/" TargetMode="External"/><Relationship Id="rId14" Type="http://schemas.openxmlformats.org/officeDocument/2006/relationships/hyperlink" Target="https://nbviewer.ipython.org/github/twiecki/financial-analysis-python-tutorial/blob/master/1.%20Pandas%20Basics.ipynb" TargetMode="External"/><Relationship Id="rId22" Type="http://schemas.openxmlformats.org/officeDocument/2006/relationships/hyperlink" Target="https://www.python-kurs.eu/python3_funktionen.php" TargetMode="External"/><Relationship Id="rId27" Type="http://schemas.openxmlformats.org/officeDocument/2006/relationships/hyperlink" Target="https://www.grund-wissen.de/informatik/python/scipy/pandas.html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.tiff"/><Relationship Id="rId7" Type="http://schemas.openxmlformats.org/officeDocument/2006/relationships/diagramColors" Target="../diagrams/colors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tiff"/><Relationship Id="rId7" Type="http://schemas.openxmlformats.org/officeDocument/2006/relationships/diagramColors" Target="../diagrams/colors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2.tiff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2.tiff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image" Target="../media/image4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www.investresearch.net/wp-content/uploads/2014/02/Black-Scholes.png" TargetMode="Externa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tiff"/><Relationship Id="rId7" Type="http://schemas.openxmlformats.org/officeDocument/2006/relationships/diagramColors" Target="../diagrams/colors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7AE2E59-E20C-C145-9759-E2572BE92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379029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C970E7F-5C75-CE43-9F9D-B4041DCC1644}"/>
              </a:ext>
            </a:extLst>
          </p:cNvPr>
          <p:cNvSpPr/>
          <p:nvPr/>
        </p:nvSpPr>
        <p:spPr>
          <a:xfrm>
            <a:off x="0" y="4267200"/>
            <a:ext cx="12192000" cy="25908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432FB43-EB19-0B40-A783-FA8544561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5056" y="5106762"/>
            <a:ext cx="3186829" cy="100783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0BAFA35-487D-4D43-A2FB-EE90BDAFCCB9}"/>
              </a:ext>
            </a:extLst>
          </p:cNvPr>
          <p:cNvSpPr txBox="1"/>
          <p:nvPr/>
        </p:nvSpPr>
        <p:spPr>
          <a:xfrm>
            <a:off x="1066800" y="4691743"/>
            <a:ext cx="63899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300" b="1" dirty="0">
                <a:latin typeface="Optima" panose="02000503060000020004" pitchFamily="2" charset="0"/>
              </a:rPr>
              <a:t>Static Hedging </a:t>
            </a:r>
            <a:r>
              <a:rPr lang="de-DE" sz="2300" b="1" dirty="0" err="1">
                <a:latin typeface="Optima" panose="02000503060000020004" pitchFamily="2" charset="0"/>
              </a:rPr>
              <a:t>Strategies</a:t>
            </a:r>
            <a:r>
              <a:rPr lang="de-DE" sz="2300" b="1" dirty="0">
                <a:latin typeface="Optima" panose="02000503060000020004" pitchFamily="2" charset="0"/>
              </a:rPr>
              <a:t> </a:t>
            </a:r>
            <a:r>
              <a:rPr lang="de-DE" sz="2300" b="1" dirty="0" err="1">
                <a:latin typeface="Optima" panose="02000503060000020004" pitchFamily="2" charset="0"/>
              </a:rPr>
              <a:t>with</a:t>
            </a:r>
            <a:r>
              <a:rPr lang="de-DE" sz="2300" b="1" dirty="0">
                <a:latin typeface="Optima" panose="02000503060000020004" pitchFamily="2" charset="0"/>
              </a:rPr>
              <a:t> derivative Instruments</a:t>
            </a:r>
            <a:endParaRPr lang="de-DE" dirty="0"/>
          </a:p>
          <a:p>
            <a:r>
              <a:rPr lang="de-DE" sz="1600" b="1" dirty="0">
                <a:latin typeface="Optima" panose="02000503060000020004" pitchFamily="2" charset="0"/>
              </a:rPr>
              <a:t>Akademischer Börsenverein Bochum e. V.</a:t>
            </a:r>
          </a:p>
          <a:p>
            <a:endParaRPr lang="de-DE" dirty="0"/>
          </a:p>
          <a:p>
            <a:r>
              <a:rPr lang="de-DE" sz="1600" dirty="0">
                <a:latin typeface="Optima" panose="02000503060000020004" pitchFamily="2" charset="0"/>
              </a:rPr>
              <a:t>Robert Hennings</a:t>
            </a:r>
          </a:p>
          <a:p>
            <a:r>
              <a:rPr lang="de-DE" sz="1600" dirty="0">
                <a:latin typeface="Optima" panose="02000503060000020004" pitchFamily="2" charset="0"/>
              </a:rPr>
              <a:t>Bochum, den 03.09.2020</a:t>
            </a:r>
          </a:p>
        </p:txBody>
      </p:sp>
      <p:pic>
        <p:nvPicPr>
          <p:cNvPr id="1026" name="Picture 2" descr="Bundesverband der Börsenvereine an deutschen Hochschulen – Wikipedia">
            <a:extLst>
              <a:ext uri="{FF2B5EF4-FFF2-40B4-BE49-F238E27FC236}">
                <a16:creationId xmlns:a16="http://schemas.microsoft.com/office/drawing/2014/main" id="{924B5DC2-372F-1E4D-88D5-238C389C8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71" y="682999"/>
            <a:ext cx="1619653" cy="107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133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5975895" cy="680805"/>
          </a:xfrm>
        </p:spPr>
        <p:txBody>
          <a:bodyPr>
            <a:normAutofit/>
          </a:bodyPr>
          <a:lstStyle/>
          <a:p>
            <a:r>
              <a:rPr lang="de-DE" sz="2400" b="1" dirty="0">
                <a:latin typeface="Optima" panose="02000503060000020004" pitchFamily="2" charset="0"/>
              </a:rPr>
              <a:t>The </a:t>
            </a:r>
            <a:r>
              <a:rPr lang="de-DE" sz="2400" b="1" dirty="0" err="1">
                <a:latin typeface="Optima" panose="02000503060000020004" pitchFamily="2" charset="0"/>
              </a:rPr>
              <a:t>Greeks</a:t>
            </a:r>
            <a:endParaRPr lang="de-DE" sz="2400" b="1" dirty="0">
              <a:latin typeface="Optima" panose="02000503060000020004" pitchFamily="2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latin typeface="Optima" panose="02000503060000020004" pitchFamily="2" charset="0"/>
              </a:rPr>
              <a:t>The Concept </a:t>
            </a:r>
            <a:r>
              <a:rPr lang="de-DE" sz="1400" dirty="0" err="1">
                <a:latin typeface="Optima" panose="02000503060000020004" pitchFamily="2" charset="0"/>
              </a:rPr>
              <a:t>of</a:t>
            </a:r>
            <a:r>
              <a:rPr lang="de-DE" sz="1400" dirty="0">
                <a:latin typeface="Optima" panose="02000503060000020004" pitchFamily="2" charset="0"/>
              </a:rPr>
              <a:t> </a:t>
            </a:r>
            <a:r>
              <a:rPr lang="de-DE" sz="1400" dirty="0" err="1">
                <a:latin typeface="Optima" panose="02000503060000020004" pitchFamily="2" charset="0"/>
              </a:rPr>
              <a:t>implied</a:t>
            </a:r>
            <a:r>
              <a:rPr lang="de-DE" sz="1400" dirty="0">
                <a:latin typeface="Optima" panose="02000503060000020004" pitchFamily="2" charset="0"/>
              </a:rPr>
              <a:t> </a:t>
            </a:r>
            <a:r>
              <a:rPr lang="de-DE" sz="1400" dirty="0" err="1">
                <a:latin typeface="Optima" panose="02000503060000020004" pitchFamily="2" charset="0"/>
              </a:rPr>
              <a:t>volatility</a:t>
            </a:r>
            <a:endParaRPr lang="de-DE" sz="1400" dirty="0">
              <a:latin typeface="Optima" panose="02000503060000020004" pitchFamily="2" charset="0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10</a:t>
            </a:fld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D7D4491-8D2B-604F-BA18-542F49645D5B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86AF4F13-F56B-5AC8-C50E-A606511B9F69}"/>
              </a:ext>
            </a:extLst>
          </p:cNvPr>
          <p:cNvSpPr txBox="1"/>
          <p:nvPr/>
        </p:nvSpPr>
        <p:spPr>
          <a:xfrm>
            <a:off x="258933" y="1388746"/>
            <a:ext cx="11508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Optima" panose="02000503060000020004" pitchFamily="2" charset="0"/>
              </a:rPr>
              <a:t>Before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using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BSM </a:t>
            </a:r>
            <a:r>
              <a:rPr lang="de-DE" dirty="0" err="1">
                <a:latin typeface="Optima" panose="02000503060000020004" pitchFamily="2" charset="0"/>
              </a:rPr>
              <a:t>formula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to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price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options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we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have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to</a:t>
            </a:r>
            <a:r>
              <a:rPr lang="de-DE" dirty="0">
                <a:latin typeface="Optima" panose="02000503060000020004" pitchFamily="2" charset="0"/>
              </a:rPr>
              <a:t> find an </a:t>
            </a:r>
            <a:r>
              <a:rPr lang="de-DE" dirty="0" err="1">
                <a:latin typeface="Optima" panose="02000503060000020004" pitchFamily="2" charset="0"/>
              </a:rPr>
              <a:t>appropiate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estimate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for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volatility</a:t>
            </a:r>
            <a:r>
              <a:rPr lang="de-DE" dirty="0">
                <a:latin typeface="Optima" panose="02000503060000020004" pitchFamily="2" charset="0"/>
              </a:rPr>
              <a:t>: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CFCECC3-4EB9-21B8-FD0D-DB27EBB25196}"/>
              </a:ext>
            </a:extLst>
          </p:cNvPr>
          <p:cNvSpPr/>
          <p:nvPr/>
        </p:nvSpPr>
        <p:spPr>
          <a:xfrm>
            <a:off x="4145269" y="1997765"/>
            <a:ext cx="2812659" cy="58029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>
                <a:latin typeface="Optima" panose="02000503060000020004" pitchFamily="2" charset="0"/>
              </a:rPr>
              <a:t>Estimating the volatility    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D531AA5-791A-4C2E-03BF-844DCBE78DB5}"/>
              </a:ext>
            </a:extLst>
          </p:cNvPr>
          <p:cNvSpPr/>
          <p:nvPr/>
        </p:nvSpPr>
        <p:spPr>
          <a:xfrm>
            <a:off x="1146272" y="2972288"/>
            <a:ext cx="2998997" cy="152594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Optima" panose="02000503060000020004" pitchFamily="2" charset="0"/>
              </a:rPr>
              <a:t>Estimating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it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from</a:t>
            </a:r>
            <a:r>
              <a:rPr lang="de-DE" dirty="0">
                <a:latin typeface="Optima" panose="02000503060000020004" pitchFamily="2" charset="0"/>
              </a:rPr>
              <a:t> (</a:t>
            </a:r>
            <a:r>
              <a:rPr lang="de-DE" dirty="0" err="1">
                <a:latin typeface="Optima" panose="02000503060000020004" pitchFamily="2" charset="0"/>
              </a:rPr>
              <a:t>historic</a:t>
            </a:r>
            <a:r>
              <a:rPr lang="de-DE" dirty="0">
                <a:latin typeface="Optima" panose="02000503060000020004" pitchFamily="2" charset="0"/>
              </a:rPr>
              <a:t>) </a:t>
            </a:r>
            <a:r>
              <a:rPr lang="de-DE" dirty="0" err="1">
                <a:latin typeface="Optima" panose="02000503060000020004" pitchFamily="2" charset="0"/>
              </a:rPr>
              <a:t>data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of</a:t>
            </a:r>
            <a:r>
              <a:rPr lang="de-DE" dirty="0">
                <a:latin typeface="Optima" panose="02000503060000020004" pitchFamily="2" charset="0"/>
              </a:rPr>
              <a:t> stock </a:t>
            </a:r>
            <a:r>
              <a:rPr lang="de-DE" dirty="0" err="1">
                <a:latin typeface="Optima" panose="02000503060000020004" pitchFamily="2" charset="0"/>
              </a:rPr>
              <a:t>price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process</a:t>
            </a:r>
            <a:endParaRPr lang="de-DE" dirty="0">
              <a:latin typeface="Optima" panose="02000503060000020004" pitchFamily="2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23AECC1-5C86-5FA0-D40C-723B331438F9}"/>
              </a:ext>
            </a:extLst>
          </p:cNvPr>
          <p:cNvSpPr/>
          <p:nvPr/>
        </p:nvSpPr>
        <p:spPr>
          <a:xfrm>
            <a:off x="6957928" y="2972288"/>
            <a:ext cx="2998997" cy="152594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>
                <a:latin typeface="Optima" panose="02000503060000020004" pitchFamily="2" charset="0"/>
              </a:rPr>
              <a:t>Calculating it using options that are already priced on the market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7DB1870-CE70-F4D2-EAAF-7CE73185D522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flipH="1">
            <a:off x="2645771" y="2578057"/>
            <a:ext cx="2905828" cy="394231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6845475A-2122-C10C-477E-CFB41620ED7D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>
            <a:off x="5551599" y="2578057"/>
            <a:ext cx="2905828" cy="394231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DC13380A-01F3-6B85-5ACF-FFAB8A695B75}"/>
              </a:ext>
            </a:extLst>
          </p:cNvPr>
          <p:cNvSpPr/>
          <p:nvPr/>
        </p:nvSpPr>
        <p:spPr>
          <a:xfrm>
            <a:off x="6753306" y="2733437"/>
            <a:ext cx="3408239" cy="20402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Optima" panose="02000503060000020004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FFF21A1-3B23-4208-1620-D8D785380B84}"/>
              </a:ext>
            </a:extLst>
          </p:cNvPr>
          <p:cNvSpPr txBox="1"/>
          <p:nvPr/>
        </p:nvSpPr>
        <p:spPr>
          <a:xfrm>
            <a:off x="683475" y="5186312"/>
            <a:ext cx="11508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Optima" panose="02000503060000020004" pitchFamily="2" charset="0"/>
              </a:rPr>
              <a:t>We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know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from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Vega: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is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first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derivation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of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Call </a:t>
            </a:r>
            <a:r>
              <a:rPr lang="de-DE" dirty="0" err="1">
                <a:latin typeface="Optima" panose="02000503060000020004" pitchFamily="2" charset="0"/>
              </a:rPr>
              <a:t>f.e</a:t>
            </a:r>
            <a:r>
              <a:rPr lang="de-DE" dirty="0">
                <a:latin typeface="Optima" panose="02000503060000020004" pitchFamily="2" charset="0"/>
              </a:rPr>
              <a:t>. after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volatility</a:t>
            </a:r>
            <a:endParaRPr lang="de-DE" dirty="0">
              <a:latin typeface="Optima" panose="0200050306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is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always</a:t>
            </a:r>
            <a:r>
              <a:rPr lang="de-DE" dirty="0">
                <a:latin typeface="Optima" panose="02000503060000020004" pitchFamily="2" charset="0"/>
              </a:rPr>
              <a:t> positive </a:t>
            </a:r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E217C7E9-9438-CBAE-7C3C-F56D069A6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42" y="5568424"/>
            <a:ext cx="160587" cy="18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6C2D8DA-9DC4-A3DC-4CB4-E67610A19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41" y="5870842"/>
            <a:ext cx="160587" cy="18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270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5975895" cy="680805"/>
          </a:xfrm>
        </p:spPr>
        <p:txBody>
          <a:bodyPr>
            <a:normAutofit/>
          </a:bodyPr>
          <a:lstStyle/>
          <a:p>
            <a:r>
              <a:rPr lang="de-DE" sz="2400" b="1" dirty="0">
                <a:latin typeface="Optima" panose="02000503060000020004" pitchFamily="2" charset="0"/>
              </a:rPr>
              <a:t>The </a:t>
            </a:r>
            <a:r>
              <a:rPr lang="de-DE" sz="2400" b="1" dirty="0" err="1">
                <a:latin typeface="Optima" panose="02000503060000020004" pitchFamily="2" charset="0"/>
              </a:rPr>
              <a:t>Greeks</a:t>
            </a:r>
            <a:endParaRPr lang="de-DE" sz="2400" b="1" dirty="0">
              <a:latin typeface="Optima" panose="02000503060000020004" pitchFamily="2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latin typeface="Optima" panose="02000503060000020004" pitchFamily="2" charset="0"/>
              </a:rPr>
              <a:t>The Concept </a:t>
            </a:r>
            <a:r>
              <a:rPr lang="de-DE" sz="1400" dirty="0" err="1">
                <a:latin typeface="Optima" panose="02000503060000020004" pitchFamily="2" charset="0"/>
              </a:rPr>
              <a:t>of</a:t>
            </a:r>
            <a:r>
              <a:rPr lang="de-DE" sz="1400" dirty="0">
                <a:latin typeface="Optima" panose="02000503060000020004" pitchFamily="2" charset="0"/>
              </a:rPr>
              <a:t> </a:t>
            </a:r>
            <a:r>
              <a:rPr lang="de-DE" sz="1400" dirty="0" err="1">
                <a:latin typeface="Optima" panose="02000503060000020004" pitchFamily="2" charset="0"/>
              </a:rPr>
              <a:t>implied</a:t>
            </a:r>
            <a:r>
              <a:rPr lang="de-DE" sz="1400" dirty="0">
                <a:latin typeface="Optima" panose="02000503060000020004" pitchFamily="2" charset="0"/>
              </a:rPr>
              <a:t> </a:t>
            </a:r>
            <a:r>
              <a:rPr lang="de-DE" sz="1400" dirty="0" err="1">
                <a:latin typeface="Optima" panose="02000503060000020004" pitchFamily="2" charset="0"/>
              </a:rPr>
              <a:t>volatility</a:t>
            </a:r>
            <a:endParaRPr lang="de-DE" sz="1400" dirty="0">
              <a:latin typeface="Optima" panose="02000503060000020004" pitchFamily="2" charset="0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11</a:t>
            </a:fld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D7D4491-8D2B-604F-BA18-542F49645D5B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fik 24">
            <a:extLst>
              <a:ext uri="{FF2B5EF4-FFF2-40B4-BE49-F238E27FC236}">
                <a16:creationId xmlns:a16="http://schemas.microsoft.com/office/drawing/2014/main" id="{A93C655B-6BD9-3A85-AE4C-F6FFBFFDB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521" y="1721584"/>
            <a:ext cx="4267200" cy="533400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A5C57C26-2A43-4F7D-2FC6-0142D9C700AC}"/>
              </a:ext>
            </a:extLst>
          </p:cNvPr>
          <p:cNvSpPr txBox="1"/>
          <p:nvPr/>
        </p:nvSpPr>
        <p:spPr>
          <a:xfrm>
            <a:off x="881864" y="1364642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Optima" panose="02000503060000020004" pitchFamily="2" charset="0"/>
              </a:rPr>
              <a:t>We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know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Vega </a:t>
            </a:r>
            <a:r>
              <a:rPr lang="de-DE" dirty="0" err="1">
                <a:latin typeface="Optima" panose="02000503060000020004" pitchFamily="2" charset="0"/>
              </a:rPr>
              <a:t>as</a:t>
            </a:r>
            <a:r>
              <a:rPr lang="de-DE" dirty="0">
                <a:latin typeface="Optima" panose="02000503060000020004" pitchFamily="2" charset="0"/>
              </a:rPr>
              <a:t>:</a:t>
            </a:r>
          </a:p>
          <a:p>
            <a:endParaRPr lang="de-DE" dirty="0">
              <a:latin typeface="Optima" panose="02000503060000020004" pitchFamily="2" charset="0"/>
            </a:endParaRPr>
          </a:p>
          <a:p>
            <a:endParaRPr lang="de-DE" dirty="0">
              <a:latin typeface="Optima" panose="02000503060000020004" pitchFamily="2" charset="0"/>
            </a:endParaRPr>
          </a:p>
          <a:p>
            <a:r>
              <a:rPr lang="de-DE" dirty="0">
                <a:latin typeface="Optima" panose="02000503060000020004" pitchFamily="2" charset="0"/>
              </a:rPr>
              <a:t>Vega </a:t>
            </a:r>
            <a:r>
              <a:rPr lang="de-DE" dirty="0" err="1">
                <a:latin typeface="Optima" panose="02000503060000020004" pitchFamily="2" charset="0"/>
              </a:rPr>
              <a:t>is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always</a:t>
            </a:r>
            <a:r>
              <a:rPr lang="de-DE" dirty="0">
                <a:latin typeface="Optima" panose="02000503060000020004" pitchFamily="2" charset="0"/>
              </a:rPr>
              <a:t> positive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DD7AC5B9-971A-4C99-C1DC-83A165A4EF18}"/>
              </a:ext>
            </a:extLst>
          </p:cNvPr>
          <p:cNvSpPr txBox="1"/>
          <p:nvPr/>
        </p:nvSpPr>
        <p:spPr>
          <a:xfrm>
            <a:off x="881864" y="2777936"/>
            <a:ext cx="10662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Optima" panose="02000503060000020004" pitchFamily="2" charset="0"/>
              </a:rPr>
              <a:t>Since</a:t>
            </a:r>
            <a:r>
              <a:rPr lang="de-DE" dirty="0">
                <a:latin typeface="Optima" panose="02000503060000020004" pitchFamily="2" charset="0"/>
              </a:rPr>
              <a:t> Vega </a:t>
            </a:r>
            <a:r>
              <a:rPr lang="de-DE" dirty="0" err="1">
                <a:latin typeface="Optima" panose="02000503060000020004" pitchFamily="2" charset="0"/>
              </a:rPr>
              <a:t>is</a:t>
            </a:r>
            <a:r>
              <a:rPr lang="de-DE" dirty="0">
                <a:latin typeface="Optima" panose="02000503060000020004" pitchFamily="2" charset="0"/>
              </a:rPr>
              <a:t> positive: C </a:t>
            </a:r>
            <a:r>
              <a:rPr lang="de-DE" dirty="0" err="1">
                <a:latin typeface="Optima" panose="02000503060000020004" pitchFamily="2" charset="0"/>
              </a:rPr>
              <a:t>is</a:t>
            </a:r>
            <a:r>
              <a:rPr lang="de-DE" dirty="0">
                <a:latin typeface="Optima" panose="02000503060000020004" pitchFamily="2" charset="0"/>
              </a:rPr>
              <a:t> a </a:t>
            </a:r>
            <a:r>
              <a:rPr lang="de-DE" dirty="0" err="1">
                <a:latin typeface="Optima" panose="02000503060000020004" pitchFamily="2" charset="0"/>
              </a:rPr>
              <a:t>continous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strictly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incerasing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function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of</a:t>
            </a:r>
            <a:endParaRPr lang="de-DE" dirty="0">
              <a:latin typeface="Optima" panose="02000503060000020004" pitchFamily="2" charset="0"/>
            </a:endParaRPr>
          </a:p>
          <a:p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higher</a:t>
            </a:r>
            <a:r>
              <a:rPr lang="de-DE" dirty="0">
                <a:latin typeface="Optima" panose="02000503060000020004" pitchFamily="2" charset="0"/>
              </a:rPr>
              <a:t> C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higher</a:t>
            </a:r>
            <a:r>
              <a:rPr lang="de-DE" dirty="0">
                <a:latin typeface="Optima" panose="02000503060000020004" pitchFamily="2" charset="0"/>
              </a:rPr>
              <a:t>     et vice </a:t>
            </a:r>
            <a:r>
              <a:rPr lang="de-DE" dirty="0" err="1">
                <a:latin typeface="Optima" panose="02000503060000020004" pitchFamily="2" charset="0"/>
              </a:rPr>
              <a:t>versa</a:t>
            </a:r>
            <a:r>
              <a:rPr lang="de-DE" dirty="0">
                <a:latin typeface="Optima" panose="02000503060000020004" pitchFamily="2" charset="0"/>
              </a:rPr>
              <a:t>, so </a:t>
            </a:r>
            <a:r>
              <a:rPr lang="de-DE" dirty="0" err="1">
                <a:latin typeface="Optima" panose="02000503060000020004" pitchFamily="2" charset="0"/>
              </a:rPr>
              <a:t>we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can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say</a:t>
            </a:r>
            <a:r>
              <a:rPr lang="de-DE" dirty="0">
                <a:latin typeface="Optima" panose="02000503060000020004" pitchFamily="2" charset="0"/>
              </a:rPr>
              <a:t>:    </a:t>
            </a:r>
            <a:r>
              <a:rPr lang="de-DE" dirty="0" err="1">
                <a:latin typeface="Optima" panose="02000503060000020004" pitchFamily="2" charset="0"/>
              </a:rPr>
              <a:t>is</a:t>
            </a:r>
            <a:r>
              <a:rPr lang="de-DE" dirty="0">
                <a:latin typeface="Optima" panose="02000503060000020004" pitchFamily="2" charset="0"/>
              </a:rPr>
              <a:t> a </a:t>
            </a:r>
            <a:r>
              <a:rPr lang="de-DE" dirty="0" err="1">
                <a:latin typeface="Optima" panose="02000503060000020004" pitchFamily="2" charset="0"/>
              </a:rPr>
              <a:t>strictly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increasing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function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of</a:t>
            </a:r>
            <a:r>
              <a:rPr lang="de-DE" dirty="0">
                <a:latin typeface="Optima" panose="02000503060000020004" pitchFamily="2" charset="0"/>
              </a:rPr>
              <a:t> C:</a:t>
            </a:r>
          </a:p>
        </p:txBody>
      </p:sp>
      <p:pic>
        <p:nvPicPr>
          <p:cNvPr id="28" name="Grafik 27" descr="Ein Bild, das Mann, Wasser, fahrend, fliegend enthält.&#10;&#10;Automatisch generierte Beschreibung">
            <a:extLst>
              <a:ext uri="{FF2B5EF4-FFF2-40B4-BE49-F238E27FC236}">
                <a16:creationId xmlns:a16="http://schemas.microsoft.com/office/drawing/2014/main" id="{271ACA84-AACC-8BFE-2882-E062B4B21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521" y="3641119"/>
            <a:ext cx="2656566" cy="495628"/>
          </a:xfrm>
          <a:prstGeom prst="rect">
            <a:avLst/>
          </a:prstGeom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88A68C22-9A6E-5CAB-8250-EB0E5B8AB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871" y="4304835"/>
            <a:ext cx="982216" cy="55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C3F0BFC0-8BF4-91A4-A232-E74460364A7D}"/>
              </a:ext>
            </a:extLst>
          </p:cNvPr>
          <p:cNvSpPr txBox="1"/>
          <p:nvPr/>
        </p:nvSpPr>
        <p:spPr>
          <a:xfrm>
            <a:off x="960521" y="5296259"/>
            <a:ext cx="7660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Optima" panose="02000503060000020004" pitchFamily="2" charset="0"/>
              </a:rPr>
              <a:t>We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can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read</a:t>
            </a:r>
            <a:r>
              <a:rPr lang="de-DE" dirty="0">
                <a:latin typeface="Optima" panose="02000503060000020004" pitchFamily="2" charset="0"/>
              </a:rPr>
              <a:t> off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value</a:t>
            </a:r>
            <a:r>
              <a:rPr lang="de-DE" dirty="0">
                <a:latin typeface="Optima" panose="02000503060000020004" pitchFamily="2" charset="0"/>
              </a:rPr>
              <a:t>:    </a:t>
            </a:r>
          </a:p>
        </p:txBody>
      </p:sp>
      <p:pic>
        <p:nvPicPr>
          <p:cNvPr id="31" name="Picture 4">
            <a:extLst>
              <a:ext uri="{FF2B5EF4-FFF2-40B4-BE49-F238E27FC236}">
                <a16:creationId xmlns:a16="http://schemas.microsoft.com/office/drawing/2014/main" id="{E1721F24-0D38-C9B8-CD8B-8D2E69948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623" y="5321329"/>
            <a:ext cx="1187717" cy="29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622B5720-BF79-1205-6079-0AB3D38FCC2E}"/>
              </a:ext>
            </a:extLst>
          </p:cNvPr>
          <p:cNvSpPr txBox="1"/>
          <p:nvPr/>
        </p:nvSpPr>
        <p:spPr>
          <a:xfrm>
            <a:off x="4909340" y="5296259"/>
            <a:ext cx="5779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Optima" panose="02000503060000020004" pitchFamily="2" charset="0"/>
              </a:rPr>
              <a:t>which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is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corresponding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to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actual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value</a:t>
            </a:r>
            <a:r>
              <a:rPr lang="de-DE" dirty="0">
                <a:latin typeface="Optima" panose="02000503060000020004" pitchFamily="2" charset="0"/>
              </a:rPr>
              <a:t>                    at </a:t>
            </a:r>
            <a:r>
              <a:rPr lang="de-DE" dirty="0" err="1">
                <a:latin typeface="Optima" panose="02000503060000020004" pitchFamily="2" charset="0"/>
              </a:rPr>
              <a:t>which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call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options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are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priced</a:t>
            </a:r>
            <a:r>
              <a:rPr lang="de-DE" dirty="0">
                <a:latin typeface="Optima" panose="02000503060000020004" pitchFamily="2" charset="0"/>
              </a:rPr>
              <a:t> in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market</a:t>
            </a:r>
            <a:r>
              <a:rPr lang="de-DE" dirty="0">
                <a:latin typeface="Optima" panose="02000503060000020004" pitchFamily="2" charset="0"/>
              </a:rPr>
              <a:t>  </a:t>
            </a:r>
          </a:p>
        </p:txBody>
      </p:sp>
      <p:pic>
        <p:nvPicPr>
          <p:cNvPr id="33" name="Picture 6">
            <a:extLst>
              <a:ext uri="{FF2B5EF4-FFF2-40B4-BE49-F238E27FC236}">
                <a16:creationId xmlns:a16="http://schemas.microsoft.com/office/drawing/2014/main" id="{87124784-F953-FF3E-32DC-E5735068A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786" y="5665591"/>
            <a:ext cx="889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C9AD2ACD-8E1D-E903-8AFC-6F1E1499F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013" y="3172619"/>
            <a:ext cx="179829" cy="14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759F635C-1D3D-89B8-7ABD-7F06EC876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076" y="3172619"/>
            <a:ext cx="179829" cy="14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150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5975895" cy="680805"/>
          </a:xfrm>
        </p:spPr>
        <p:txBody>
          <a:bodyPr>
            <a:normAutofit/>
          </a:bodyPr>
          <a:lstStyle/>
          <a:p>
            <a:r>
              <a:rPr lang="de-DE" sz="2400" b="1" dirty="0">
                <a:latin typeface="Optima" panose="02000503060000020004" pitchFamily="2" charset="0"/>
              </a:rPr>
              <a:t>The </a:t>
            </a:r>
            <a:r>
              <a:rPr lang="de-DE" sz="2400" b="1" dirty="0" err="1">
                <a:latin typeface="Optima" panose="02000503060000020004" pitchFamily="2" charset="0"/>
              </a:rPr>
              <a:t>Greeks</a:t>
            </a:r>
            <a:endParaRPr lang="de-DE" sz="2400" b="1" dirty="0">
              <a:latin typeface="Optima" panose="02000503060000020004" pitchFamily="2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latin typeface="Optima" panose="02000503060000020004" pitchFamily="2" charset="0"/>
              </a:rPr>
              <a:t>Hedging Styles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12</a:t>
            </a:fld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D7D4491-8D2B-604F-BA18-542F49645D5B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0A22F479-2132-93CB-3264-D12020303324}"/>
              </a:ext>
            </a:extLst>
          </p:cNvPr>
          <p:cNvSpPr/>
          <p:nvPr/>
        </p:nvSpPr>
        <p:spPr>
          <a:xfrm>
            <a:off x="3788566" y="1369904"/>
            <a:ext cx="3033574" cy="58029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>
                <a:latin typeface="Optima" panose="02000503060000020004" pitchFamily="2" charset="0"/>
              </a:rPr>
              <a:t>General questions to ask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DC8ECC9-5386-7841-4BB5-0489862CA611}"/>
              </a:ext>
            </a:extLst>
          </p:cNvPr>
          <p:cNvSpPr txBox="1"/>
          <p:nvPr/>
        </p:nvSpPr>
        <p:spPr>
          <a:xfrm>
            <a:off x="742940" y="2366682"/>
            <a:ext cx="42683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637200"/>
            <a:r>
              <a:rPr lang="de-DE" dirty="0">
                <a:latin typeface="Optima" panose="02000503060000020004" pitchFamily="2" charset="0"/>
              </a:rPr>
              <a:t>1) </a:t>
            </a:r>
            <a:r>
              <a:rPr lang="de-DE" dirty="0" err="1">
                <a:latin typeface="Optima" panose="02000503060000020004" pitchFamily="2" charset="0"/>
              </a:rPr>
              <a:t>How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does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value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of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position</a:t>
            </a:r>
            <a:r>
              <a:rPr lang="de-DE" dirty="0">
                <a:latin typeface="Optima" panose="02000503060000020004" pitchFamily="2" charset="0"/>
              </a:rPr>
              <a:t>    </a:t>
            </a:r>
            <a:r>
              <a:rPr lang="de-DE" dirty="0" err="1">
                <a:latin typeface="Optima" panose="02000503060000020004" pitchFamily="2" charset="0"/>
              </a:rPr>
              <a:t>change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if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value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of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underlying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changes</a:t>
            </a:r>
            <a:r>
              <a:rPr lang="de-DE" dirty="0">
                <a:latin typeface="Optima" panose="02000503060000020004" pitchFamily="2" charset="0"/>
              </a:rPr>
              <a:t>?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8A47036-1E5B-B6EA-C867-FAB4D6655895}"/>
              </a:ext>
            </a:extLst>
          </p:cNvPr>
          <p:cNvSpPr txBox="1"/>
          <p:nvPr/>
        </p:nvSpPr>
        <p:spPr>
          <a:xfrm>
            <a:off x="5844988" y="2366682"/>
            <a:ext cx="5699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Optima" panose="02000503060000020004" pitchFamily="2" charset="0"/>
              </a:rPr>
              <a:t>2) </a:t>
            </a:r>
            <a:r>
              <a:rPr lang="de-DE" dirty="0" err="1">
                <a:latin typeface="Optima" panose="02000503060000020004" pitchFamily="2" charset="0"/>
              </a:rPr>
              <a:t>How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can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we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protect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position</a:t>
            </a:r>
            <a:r>
              <a:rPr lang="de-DE" dirty="0">
                <a:latin typeface="Optima" panose="02000503060000020004" pitchFamily="2" charset="0"/>
              </a:rPr>
              <a:t> (</a:t>
            </a:r>
            <a:r>
              <a:rPr lang="de-DE" dirty="0" err="1">
                <a:latin typeface="Optima" panose="02000503060000020004" pitchFamily="2" charset="0"/>
              </a:rPr>
              <a:t>hedge</a:t>
            </a:r>
            <a:r>
              <a:rPr lang="de-DE" dirty="0">
                <a:latin typeface="Optima" panose="02000503060000020004" pitchFamily="2" charset="0"/>
              </a:rPr>
              <a:t>) </a:t>
            </a:r>
            <a:r>
              <a:rPr lang="de-DE" dirty="0" err="1">
                <a:latin typeface="Optima" panose="02000503060000020004" pitchFamily="2" charset="0"/>
              </a:rPr>
              <a:t>against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those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risks</a:t>
            </a:r>
            <a:r>
              <a:rPr lang="de-DE" dirty="0">
                <a:latin typeface="Optima" panose="02000503060000020004" pitchFamily="2" charset="0"/>
              </a:rPr>
              <a:t>?</a:t>
            </a:r>
          </a:p>
          <a:p>
            <a:r>
              <a:rPr lang="de-DE" dirty="0" err="1">
                <a:latin typeface="Optima" panose="02000503060000020004" pitchFamily="2" charset="0"/>
              </a:rPr>
              <a:t>Hedgeing</a:t>
            </a:r>
            <a:r>
              <a:rPr lang="de-DE" dirty="0">
                <a:latin typeface="Optima" panose="02000503060000020004" pitchFamily="2" charset="0"/>
              </a:rPr>
              <a:t> = Trading </a:t>
            </a:r>
            <a:r>
              <a:rPr lang="de-DE" dirty="0" err="1">
                <a:latin typeface="Optima" panose="02000503060000020004" pitchFamily="2" charset="0"/>
              </a:rPr>
              <a:t>that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reduces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risk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of</a:t>
            </a:r>
            <a:r>
              <a:rPr lang="de-DE" dirty="0">
                <a:latin typeface="Optima" panose="02000503060000020004" pitchFamily="2" charset="0"/>
              </a:rPr>
              <a:t> a </a:t>
            </a:r>
            <a:r>
              <a:rPr lang="de-DE" dirty="0" err="1">
                <a:latin typeface="Optima" panose="02000503060000020004" pitchFamily="2" charset="0"/>
              </a:rPr>
              <a:t>position</a:t>
            </a:r>
            <a:endParaRPr lang="de-DE" dirty="0">
              <a:latin typeface="Optima" panose="02000503060000020004" pitchFamily="2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1CBE9C3-8812-B7FC-5A21-980C2FA3F2C2}"/>
              </a:ext>
            </a:extLst>
          </p:cNvPr>
          <p:cNvSpPr/>
          <p:nvPr/>
        </p:nvSpPr>
        <p:spPr>
          <a:xfrm>
            <a:off x="4393684" y="3488813"/>
            <a:ext cx="1823339" cy="58029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>
                <a:latin typeface="Optima" panose="02000503060000020004" pitchFamily="2" charset="0"/>
              </a:rPr>
              <a:t>Hedging styles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68060C5-CC18-2D26-A6E1-51F191137FE3}"/>
              </a:ext>
            </a:extLst>
          </p:cNvPr>
          <p:cNvSpPr txBox="1"/>
          <p:nvPr/>
        </p:nvSpPr>
        <p:spPr>
          <a:xfrm>
            <a:off x="930933" y="4601018"/>
            <a:ext cx="2796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Optima" panose="02000503060000020004" pitchFamily="2" charset="0"/>
              </a:rPr>
              <a:t>set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up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once</a:t>
            </a:r>
            <a:r>
              <a:rPr lang="de-DE" dirty="0">
                <a:latin typeface="Optima" panose="02000503060000020004" pitchFamily="2" charset="0"/>
              </a:rPr>
              <a:t> and </a:t>
            </a:r>
            <a:r>
              <a:rPr lang="de-DE" dirty="0" err="1">
                <a:latin typeface="Optima" panose="02000503060000020004" pitchFamily="2" charset="0"/>
              </a:rPr>
              <a:t>never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touched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again</a:t>
            </a:r>
            <a:r>
              <a:rPr lang="de-DE" dirty="0">
                <a:latin typeface="Optima" panose="02000503060000020004" pitchFamily="2" charset="0"/>
              </a:rPr>
              <a:t> until </a:t>
            </a:r>
            <a:r>
              <a:rPr lang="de-DE" dirty="0" err="1">
                <a:latin typeface="Optima" panose="02000503060000020004" pitchFamily="2" charset="0"/>
              </a:rPr>
              <a:t>maturity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of</a:t>
            </a:r>
            <a:r>
              <a:rPr lang="de-DE" dirty="0">
                <a:latin typeface="Optima" panose="02000503060000020004" pitchFamily="2" charset="0"/>
              </a:rPr>
              <a:t> derivative/ </a:t>
            </a:r>
            <a:r>
              <a:rPr lang="de-DE" dirty="0" err="1">
                <a:latin typeface="Optima" panose="02000503060000020004" pitchFamily="2" charset="0"/>
              </a:rPr>
              <a:t>position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that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is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hedged</a:t>
            </a:r>
            <a:r>
              <a:rPr lang="de-DE" dirty="0">
                <a:latin typeface="Optima" panose="02000503060000020004" pitchFamily="2" charset="0"/>
              </a:rPr>
              <a:t> 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AFC215B-5EBD-3152-3E1B-0DEC34D4D037}"/>
              </a:ext>
            </a:extLst>
          </p:cNvPr>
          <p:cNvSpPr txBox="1"/>
          <p:nvPr/>
        </p:nvSpPr>
        <p:spPr>
          <a:xfrm>
            <a:off x="4213411" y="5140537"/>
            <a:ext cx="279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Optima" panose="02000503060000020004" pitchFamily="2" charset="0"/>
              </a:rPr>
              <a:t>set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up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once</a:t>
            </a:r>
            <a:r>
              <a:rPr lang="de-DE" dirty="0">
                <a:latin typeface="Optima" panose="02000503060000020004" pitchFamily="2" charset="0"/>
              </a:rPr>
              <a:t> and </a:t>
            </a:r>
            <a:r>
              <a:rPr lang="de-DE" dirty="0" err="1">
                <a:latin typeface="Optima" panose="02000503060000020004" pitchFamily="2" charset="0"/>
              </a:rPr>
              <a:t>adjusted</a:t>
            </a:r>
            <a:r>
              <a:rPr lang="de-DE" dirty="0">
                <a:latin typeface="Optima" panose="02000503060000020004" pitchFamily="2" charset="0"/>
              </a:rPr>
              <a:t> at </a:t>
            </a:r>
            <a:r>
              <a:rPr lang="de-DE" dirty="0" err="1">
                <a:latin typeface="Optima" panose="02000503060000020004" pitchFamily="2" charset="0"/>
              </a:rPr>
              <a:t>infrequent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intervals</a:t>
            </a:r>
            <a:endParaRPr lang="de-DE" dirty="0">
              <a:latin typeface="Optima" panose="02000503060000020004" pitchFamily="2" charset="0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6640DADD-1CAA-B1E8-823E-ED81032550B0}"/>
              </a:ext>
            </a:extLst>
          </p:cNvPr>
          <p:cNvSpPr txBox="1"/>
          <p:nvPr/>
        </p:nvSpPr>
        <p:spPr>
          <a:xfrm>
            <a:off x="7612040" y="4632981"/>
            <a:ext cx="279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Optima" panose="02000503060000020004" pitchFamily="2" charset="0"/>
              </a:rPr>
              <a:t>set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up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once</a:t>
            </a:r>
            <a:r>
              <a:rPr lang="de-DE" dirty="0">
                <a:latin typeface="Optima" panose="02000503060000020004" pitchFamily="2" charset="0"/>
              </a:rPr>
              <a:t> and </a:t>
            </a:r>
            <a:r>
              <a:rPr lang="de-DE" dirty="0" err="1">
                <a:latin typeface="Optima" panose="02000503060000020004" pitchFamily="2" charset="0"/>
              </a:rPr>
              <a:t>adjusted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continously</a:t>
            </a:r>
            <a:endParaRPr lang="de-DE" dirty="0">
              <a:latin typeface="Optima" panose="02000503060000020004" pitchFamily="2" charset="0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858A0C86-B8F2-CCA7-7136-741E9DF08C05}"/>
              </a:ext>
            </a:extLst>
          </p:cNvPr>
          <p:cNvSpPr/>
          <p:nvPr/>
        </p:nvSpPr>
        <p:spPr>
          <a:xfrm>
            <a:off x="1298130" y="3994983"/>
            <a:ext cx="1823339" cy="58029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>
                <a:latin typeface="Optima" panose="02000503060000020004" pitchFamily="2" charset="0"/>
              </a:rPr>
              <a:t>Static hedge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330076F2-FE69-D6C0-31F4-01AC78CC9445}"/>
              </a:ext>
            </a:extLst>
          </p:cNvPr>
          <p:cNvSpPr/>
          <p:nvPr/>
        </p:nvSpPr>
        <p:spPr>
          <a:xfrm>
            <a:off x="4273541" y="4426307"/>
            <a:ext cx="2063624" cy="58029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>
                <a:latin typeface="Optima" panose="02000503060000020004" pitchFamily="2" charset="0"/>
              </a:rPr>
              <a:t>Semi-static hedge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8E577117-96D9-86FB-F6BF-9A7F9AA39ECB}"/>
              </a:ext>
            </a:extLst>
          </p:cNvPr>
          <p:cNvSpPr/>
          <p:nvPr/>
        </p:nvSpPr>
        <p:spPr>
          <a:xfrm>
            <a:off x="7759114" y="3985559"/>
            <a:ext cx="2063624" cy="58029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>
                <a:latin typeface="Optima" panose="02000503060000020004" pitchFamily="2" charset="0"/>
              </a:rPr>
              <a:t>Dynamic hedge</a:t>
            </a: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DECD8707-1DA8-294D-C06A-58B4E405AC00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 flipH="1">
            <a:off x="5305354" y="3290012"/>
            <a:ext cx="3389223" cy="198801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E75362DD-3107-84E9-017E-48CCE3AF0872}"/>
              </a:ext>
            </a:extLst>
          </p:cNvPr>
          <p:cNvCxnSpPr>
            <a:stCxn id="21" idx="2"/>
            <a:endCxn id="35" idx="3"/>
          </p:cNvCxnSpPr>
          <p:nvPr/>
        </p:nvCxnSpPr>
        <p:spPr>
          <a:xfrm flipH="1">
            <a:off x="3121469" y="4069105"/>
            <a:ext cx="2183885" cy="21602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F67C7507-B9EB-9538-AFCC-D2B32C3821DD}"/>
              </a:ext>
            </a:extLst>
          </p:cNvPr>
          <p:cNvCxnSpPr>
            <a:stCxn id="21" idx="2"/>
            <a:endCxn id="36" idx="0"/>
          </p:cNvCxnSpPr>
          <p:nvPr/>
        </p:nvCxnSpPr>
        <p:spPr>
          <a:xfrm flipH="1">
            <a:off x="5305353" y="4069105"/>
            <a:ext cx="1" cy="35720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54675EDF-E77C-D26C-C20C-7D0B43B2B709}"/>
              </a:ext>
            </a:extLst>
          </p:cNvPr>
          <p:cNvCxnSpPr>
            <a:stCxn id="21" idx="2"/>
            <a:endCxn id="37" idx="1"/>
          </p:cNvCxnSpPr>
          <p:nvPr/>
        </p:nvCxnSpPr>
        <p:spPr>
          <a:xfrm>
            <a:off x="5305354" y="4069105"/>
            <a:ext cx="2453760" cy="20660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hteck 41">
            <a:extLst>
              <a:ext uri="{FF2B5EF4-FFF2-40B4-BE49-F238E27FC236}">
                <a16:creationId xmlns:a16="http://schemas.microsoft.com/office/drawing/2014/main" id="{EBC9E12B-6A51-32C1-BE72-2BE912BC8B2E}"/>
              </a:ext>
            </a:extLst>
          </p:cNvPr>
          <p:cNvSpPr/>
          <p:nvPr/>
        </p:nvSpPr>
        <p:spPr>
          <a:xfrm>
            <a:off x="876754" y="3789068"/>
            <a:ext cx="2967318" cy="247425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Optima" panose="02000503060000020004" pitchFamily="2" charset="0"/>
            </a:endParaRPr>
          </a:p>
        </p:txBody>
      </p: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C0673883-FC05-0A77-48D3-F793DE749AEF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2877106" y="1950196"/>
            <a:ext cx="2428247" cy="41648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33D06E6-5341-8BB8-5341-9ED9A60CD9B6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>
            <a:off x="5305353" y="1950196"/>
            <a:ext cx="3389224" cy="41648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605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5975895" cy="680805"/>
          </a:xfrm>
        </p:spPr>
        <p:txBody>
          <a:bodyPr>
            <a:normAutofit/>
          </a:bodyPr>
          <a:lstStyle/>
          <a:p>
            <a:r>
              <a:rPr lang="de-DE" sz="2400" b="1" dirty="0">
                <a:latin typeface="Optima" panose="02000503060000020004" pitchFamily="2" charset="0"/>
              </a:rPr>
              <a:t>Agenda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1400" dirty="0">
              <a:latin typeface="Optima" panose="02000503060000020004" pitchFamily="2" charset="0"/>
            </a:endParaRP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C75205A1-F89A-2546-B78A-90B33022B0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3748369"/>
              </p:ext>
            </p:extLst>
          </p:nvPr>
        </p:nvGraphicFramePr>
        <p:xfrm>
          <a:off x="2600446" y="17632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13</a:t>
            </a:fld>
            <a:endParaRPr lang="de-DE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007C592-3C63-0847-9C38-1B755338D6E7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980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5975895" cy="680805"/>
          </a:xfrm>
        </p:spPr>
        <p:txBody>
          <a:bodyPr>
            <a:normAutofit/>
          </a:bodyPr>
          <a:lstStyle/>
          <a:p>
            <a:r>
              <a:rPr lang="de-DE" sz="2400" b="1" dirty="0" err="1">
                <a:latin typeface="Optima" panose="02000503060000020004" pitchFamily="2" charset="0"/>
              </a:rPr>
              <a:t>Examples</a:t>
            </a:r>
            <a:r>
              <a:rPr lang="de-DE" sz="2400" b="1" dirty="0">
                <a:latin typeface="Optima" panose="02000503060000020004" pitchFamily="2" charset="0"/>
              </a:rPr>
              <a:t> </a:t>
            </a:r>
            <a:r>
              <a:rPr lang="de-DE" sz="2400" b="1" dirty="0" err="1">
                <a:latin typeface="Optima" panose="02000503060000020004" pitchFamily="2" charset="0"/>
              </a:rPr>
              <a:t>of</a:t>
            </a:r>
            <a:r>
              <a:rPr lang="de-DE" sz="2400" b="1" dirty="0">
                <a:latin typeface="Optima" panose="02000503060000020004" pitchFamily="2" charset="0"/>
              </a:rPr>
              <a:t> a </a:t>
            </a:r>
            <a:r>
              <a:rPr lang="de-DE" sz="2400" b="1" dirty="0" err="1">
                <a:latin typeface="Optima" panose="02000503060000020004" pitchFamily="2" charset="0"/>
              </a:rPr>
              <a:t>static</a:t>
            </a:r>
            <a:r>
              <a:rPr lang="de-DE" sz="2400" b="1" dirty="0">
                <a:latin typeface="Optima" panose="02000503060000020004" pitchFamily="2" charset="0"/>
              </a:rPr>
              <a:t> Hedge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latin typeface="Optima" panose="02000503060000020004" pitchFamily="2" charset="0"/>
              </a:rPr>
              <a:t>Delta Hedging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14</a:t>
            </a:fld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D7D4491-8D2B-604F-BA18-542F49645D5B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0263144F-DD44-AC7C-9534-1FDDBAFB9E41}"/>
              </a:ext>
            </a:extLst>
          </p:cNvPr>
          <p:cNvSpPr txBox="1"/>
          <p:nvPr/>
        </p:nvSpPr>
        <p:spPr>
          <a:xfrm>
            <a:off x="190593" y="1389097"/>
            <a:ext cx="1135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latin typeface="Optima" panose="02000503060000020004" pitchFamily="2" charset="0"/>
              </a:rPr>
              <a:t>Situation: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Optima" panose="02000503060000020004" pitchFamily="2" charset="0"/>
              </a:rPr>
              <a:t>Options </a:t>
            </a:r>
            <a:r>
              <a:rPr lang="de-DE" dirty="0" err="1">
                <a:latin typeface="Optima" panose="02000503060000020004" pitchFamily="2" charset="0"/>
              </a:rPr>
              <a:t>position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with</a:t>
            </a:r>
            <a:r>
              <a:rPr lang="de-DE" dirty="0">
                <a:latin typeface="Optima" panose="02000503060000020004" pitchFamily="2" charset="0"/>
              </a:rPr>
              <a:t> a </a:t>
            </a:r>
            <a:r>
              <a:rPr lang="de-DE" dirty="0" err="1">
                <a:latin typeface="Optima" panose="02000503060000020004" pitchFamily="2" charset="0"/>
              </a:rPr>
              <a:t>certain</a:t>
            </a:r>
            <a:r>
              <a:rPr lang="de-DE" dirty="0">
                <a:latin typeface="Optima" panose="02000503060000020004" pitchFamily="2" charset="0"/>
              </a:rPr>
              <a:t> Delta/ Delta Risk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Optima" panose="02000503060000020004" pitchFamily="2" charset="0"/>
              </a:rPr>
              <a:t>Means</a:t>
            </a:r>
            <a:r>
              <a:rPr lang="de-DE" dirty="0">
                <a:latin typeface="Optima" panose="02000503060000020004" pitchFamily="2" charset="0"/>
              </a:rPr>
              <a:t>: </a:t>
            </a:r>
            <a:r>
              <a:rPr lang="de-DE" dirty="0" err="1">
                <a:latin typeface="Optima" panose="02000503060000020004" pitchFamily="2" charset="0"/>
              </a:rPr>
              <a:t>if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price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of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underlying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moves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by</a:t>
            </a:r>
            <a:r>
              <a:rPr lang="de-DE" dirty="0">
                <a:latin typeface="Optima" panose="02000503060000020004" pitchFamily="2" charset="0"/>
              </a:rPr>
              <a:t> a (</a:t>
            </a:r>
            <a:r>
              <a:rPr lang="de-DE" dirty="0" err="1">
                <a:latin typeface="Optima" panose="02000503060000020004" pitchFamily="2" charset="0"/>
              </a:rPr>
              <a:t>very</a:t>
            </a:r>
            <a:r>
              <a:rPr lang="de-DE" dirty="0">
                <a:latin typeface="Optima" panose="02000503060000020004" pitchFamily="2" charset="0"/>
              </a:rPr>
              <a:t>) </a:t>
            </a:r>
            <a:r>
              <a:rPr lang="de-DE" dirty="0" err="1">
                <a:latin typeface="Optima" panose="02000503060000020004" pitchFamily="2" charset="0"/>
              </a:rPr>
              <a:t>small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amount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then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price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of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options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position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moves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approximately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by</a:t>
            </a:r>
            <a:r>
              <a:rPr lang="de-DE" dirty="0">
                <a:latin typeface="Optima" panose="02000503060000020004" pitchFamily="2" charset="0"/>
              </a:rPr>
              <a:t>   *</a:t>
            </a:r>
            <a:r>
              <a:rPr lang="de-DE" dirty="0" err="1">
                <a:latin typeface="Optima" panose="02000503060000020004" pitchFamily="2" charset="0"/>
              </a:rPr>
              <a:t>e</a:t>
            </a:r>
            <a:r>
              <a:rPr lang="de-DE" dirty="0">
                <a:latin typeface="Optima" panose="02000503060000020004" pitchFamily="2" charset="0"/>
              </a:rPr>
              <a:t> (</a:t>
            </a:r>
            <a:r>
              <a:rPr lang="de-DE" dirty="0" err="1">
                <a:latin typeface="Optima" panose="02000503060000020004" pitchFamily="2" charset="0"/>
              </a:rPr>
              <a:t>price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move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multiplied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by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its</a:t>
            </a:r>
            <a:r>
              <a:rPr lang="de-DE" dirty="0">
                <a:latin typeface="Optima" panose="02000503060000020004" pitchFamily="2" charset="0"/>
              </a:rPr>
              <a:t> Delta </a:t>
            </a:r>
            <a:r>
              <a:rPr lang="de-DE" dirty="0" err="1">
                <a:latin typeface="Optima" panose="02000503060000020004" pitchFamily="2" charset="0"/>
              </a:rPr>
              <a:t>exposure</a:t>
            </a:r>
            <a:r>
              <a:rPr lang="de-DE" dirty="0">
                <a:latin typeface="Optima" panose="02000503060000020004" pitchFamily="2" charset="0"/>
              </a:rPr>
              <a:t>)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FC70D4E-4B5B-1550-88FC-EF96DA6CD137}"/>
              </a:ext>
            </a:extLst>
          </p:cNvPr>
          <p:cNvSpPr txBox="1"/>
          <p:nvPr/>
        </p:nvSpPr>
        <p:spPr>
          <a:xfrm>
            <a:off x="2661473" y="2718711"/>
            <a:ext cx="64735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 err="1">
                <a:latin typeface="Optima" panose="02000503060000020004" pitchFamily="2" charset="0"/>
              </a:rPr>
              <a:t>Aim</a:t>
            </a:r>
            <a:r>
              <a:rPr lang="de-DE" u="sng" dirty="0">
                <a:latin typeface="Optima" panose="02000503060000020004" pitchFamily="2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Optima" panose="02000503060000020004" pitchFamily="2" charset="0"/>
              </a:rPr>
              <a:t>Eliminating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Delta </a:t>
            </a:r>
            <a:r>
              <a:rPr lang="de-DE" dirty="0" err="1">
                <a:latin typeface="Optima" panose="02000503060000020004" pitchFamily="2" charset="0"/>
              </a:rPr>
              <a:t>of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position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to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make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position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independent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from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changes</a:t>
            </a:r>
            <a:r>
              <a:rPr lang="de-DE" dirty="0">
                <a:latin typeface="Optima" panose="02000503060000020004" pitchFamily="2" charset="0"/>
              </a:rPr>
              <a:t> in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underlying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prices</a:t>
            </a:r>
            <a:r>
              <a:rPr lang="de-DE" dirty="0">
                <a:latin typeface="Optima" panose="02000503060000020004" pitchFamily="2" charset="0"/>
              </a:rPr>
              <a:t> S 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37611EE-9301-08EB-52BE-7FF0862A78E5}"/>
              </a:ext>
            </a:extLst>
          </p:cNvPr>
          <p:cNvSpPr txBox="1"/>
          <p:nvPr/>
        </p:nvSpPr>
        <p:spPr>
          <a:xfrm>
            <a:off x="2661472" y="4505961"/>
            <a:ext cx="6724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latin typeface="Optima" panose="02000503060000020004" pitchFamily="2" charset="0"/>
              </a:rPr>
              <a:t>Delta </a:t>
            </a:r>
            <a:r>
              <a:rPr lang="de-DE" u="sng" dirty="0" err="1">
                <a:latin typeface="Optima" panose="02000503060000020004" pitchFamily="2" charset="0"/>
              </a:rPr>
              <a:t>hedging</a:t>
            </a:r>
            <a:r>
              <a:rPr lang="de-DE" u="sng" dirty="0">
                <a:latin typeface="Optima" panose="02000503060000020004" pitchFamily="2" charset="0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Optima" panose="02000503060000020004" pitchFamily="2" charset="0"/>
              </a:rPr>
              <a:t>Selling</a:t>
            </a:r>
            <a:r>
              <a:rPr lang="de-DE" dirty="0">
                <a:latin typeface="Optima" panose="02000503060000020004" pitchFamily="2" charset="0"/>
              </a:rPr>
              <a:t> x </a:t>
            </a:r>
            <a:r>
              <a:rPr lang="de-DE" dirty="0" err="1">
                <a:latin typeface="Optima" panose="02000503060000020004" pitchFamily="2" charset="0"/>
              </a:rPr>
              <a:t>units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of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underlying</a:t>
            </a:r>
            <a:r>
              <a:rPr lang="de-DE" dirty="0">
                <a:latin typeface="Optima" panose="02000503060000020004" pitchFamily="2" charset="0"/>
              </a:rPr>
              <a:t> (</a:t>
            </a:r>
            <a:r>
              <a:rPr lang="de-DE" dirty="0" err="1">
                <a:latin typeface="Optima" panose="02000503060000020004" pitchFamily="2" charset="0"/>
              </a:rPr>
              <a:t>or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buying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if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delta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is</a:t>
            </a:r>
            <a:r>
              <a:rPr lang="de-DE" dirty="0">
                <a:latin typeface="Optima" panose="02000503060000020004" pitchFamily="2" charset="0"/>
              </a:rPr>
              <a:t> =&lt; 0) and </a:t>
            </a:r>
            <a:r>
              <a:rPr lang="de-DE" dirty="0" err="1">
                <a:latin typeface="Optima" panose="02000503060000020004" pitchFamily="2" charset="0"/>
              </a:rPr>
              <a:t>setting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up</a:t>
            </a:r>
            <a:r>
              <a:rPr lang="de-DE" dirty="0">
                <a:latin typeface="Optima" panose="02000503060000020004" pitchFamily="2" charset="0"/>
              </a:rPr>
              <a:t> a </a:t>
            </a:r>
            <a:r>
              <a:rPr lang="de-DE" dirty="0" err="1">
                <a:latin typeface="Optima" panose="02000503060000020004" pitchFamily="2" charset="0"/>
              </a:rPr>
              <a:t>portfolio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that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doesn‘t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change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its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value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if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underlying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price</a:t>
            </a:r>
            <a:r>
              <a:rPr lang="de-DE" dirty="0">
                <a:latin typeface="Optima" panose="02000503060000020004" pitchFamily="2" charset="0"/>
              </a:rPr>
              <a:t> S </a:t>
            </a:r>
            <a:r>
              <a:rPr lang="de-DE" dirty="0" err="1">
                <a:latin typeface="Optima" panose="02000503060000020004" pitchFamily="2" charset="0"/>
              </a:rPr>
              <a:t>changes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by</a:t>
            </a:r>
            <a:r>
              <a:rPr lang="de-DE" dirty="0">
                <a:latin typeface="Optima" panose="02000503060000020004" pitchFamily="2" charset="0"/>
              </a:rPr>
              <a:t> a marginal </a:t>
            </a:r>
            <a:r>
              <a:rPr lang="de-DE" dirty="0" err="1">
                <a:latin typeface="Optima" panose="02000503060000020004" pitchFamily="2" charset="0"/>
              </a:rPr>
              <a:t>amount</a:t>
            </a:r>
            <a:endParaRPr lang="de-DE" dirty="0">
              <a:latin typeface="Optima" panose="02000503060000020004" pitchFamily="2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4F2B8699-9CC5-0126-1671-1E4DB7067C2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5898254" y="3642041"/>
            <a:ext cx="0" cy="89410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90C4982D-54B6-E342-DD81-7DD56A27836A}"/>
              </a:ext>
            </a:extLst>
          </p:cNvPr>
          <p:cNvSpPr txBox="1"/>
          <p:nvPr/>
        </p:nvSpPr>
        <p:spPr>
          <a:xfrm>
            <a:off x="2661473" y="5922644"/>
            <a:ext cx="6473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Optima" panose="02000503060000020004" pitchFamily="2" charset="0"/>
              </a:rPr>
              <a:t>Portfolio </a:t>
            </a:r>
            <a:r>
              <a:rPr lang="de-DE" dirty="0" err="1">
                <a:latin typeface="Optima" panose="02000503060000020004" pitchFamily="2" charset="0"/>
              </a:rPr>
              <a:t>then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created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has</a:t>
            </a:r>
            <a:r>
              <a:rPr lang="de-DE" dirty="0">
                <a:latin typeface="Optima" panose="02000503060000020004" pitchFamily="2" charset="0"/>
              </a:rPr>
              <a:t> a Delta </a:t>
            </a:r>
            <a:r>
              <a:rPr lang="de-DE" dirty="0" err="1">
                <a:latin typeface="Optima" panose="02000503060000020004" pitchFamily="2" charset="0"/>
              </a:rPr>
              <a:t>of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zero</a:t>
            </a:r>
            <a:r>
              <a:rPr lang="de-DE" dirty="0">
                <a:latin typeface="Optima" panose="02000503060000020004" pitchFamily="2" charset="0"/>
              </a:rPr>
              <a:t>, </a:t>
            </a:r>
            <a:r>
              <a:rPr lang="de-DE" dirty="0" err="1">
                <a:latin typeface="Optima" panose="02000503060000020004" pitchFamily="2" charset="0"/>
              </a:rPr>
              <a:t>is</a:t>
            </a:r>
            <a:r>
              <a:rPr lang="de-DE" dirty="0">
                <a:latin typeface="Optima" panose="02000503060000020004" pitchFamily="2" charset="0"/>
              </a:rPr>
              <a:t> Delta neutral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A4DD1658-EEB9-16D4-9639-4DA3C60C2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817" y="2295715"/>
            <a:ext cx="1651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939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5975895" cy="680805"/>
          </a:xfrm>
        </p:spPr>
        <p:txBody>
          <a:bodyPr>
            <a:normAutofit/>
          </a:bodyPr>
          <a:lstStyle/>
          <a:p>
            <a:r>
              <a:rPr lang="de-DE" sz="2400" b="1" dirty="0" err="1">
                <a:latin typeface="Optima" panose="02000503060000020004" pitchFamily="2" charset="0"/>
              </a:rPr>
              <a:t>Examples</a:t>
            </a:r>
            <a:r>
              <a:rPr lang="de-DE" sz="2400" b="1" dirty="0">
                <a:latin typeface="Optima" panose="02000503060000020004" pitchFamily="2" charset="0"/>
              </a:rPr>
              <a:t> </a:t>
            </a:r>
            <a:r>
              <a:rPr lang="de-DE" sz="2400" b="1" dirty="0" err="1">
                <a:latin typeface="Optima" panose="02000503060000020004" pitchFamily="2" charset="0"/>
              </a:rPr>
              <a:t>of</a:t>
            </a:r>
            <a:r>
              <a:rPr lang="de-DE" sz="2400" b="1" dirty="0">
                <a:latin typeface="Optima" panose="02000503060000020004" pitchFamily="2" charset="0"/>
              </a:rPr>
              <a:t> a </a:t>
            </a:r>
            <a:r>
              <a:rPr lang="de-DE" sz="2400" b="1" dirty="0" err="1">
                <a:latin typeface="Optima" panose="02000503060000020004" pitchFamily="2" charset="0"/>
              </a:rPr>
              <a:t>static</a:t>
            </a:r>
            <a:r>
              <a:rPr lang="de-DE" sz="2400" b="1" dirty="0">
                <a:latin typeface="Optima" panose="02000503060000020004" pitchFamily="2" charset="0"/>
              </a:rPr>
              <a:t> Hedge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latin typeface="Optima" panose="02000503060000020004" pitchFamily="2" charset="0"/>
              </a:rPr>
              <a:t>Delta Hedging – Reality </a:t>
            </a:r>
            <a:r>
              <a:rPr lang="de-DE" sz="1400" dirty="0" err="1">
                <a:latin typeface="Optima" panose="02000503060000020004" pitchFamily="2" charset="0"/>
              </a:rPr>
              <a:t>problems</a:t>
            </a:r>
            <a:endParaRPr lang="de-DE" sz="1400" dirty="0">
              <a:latin typeface="Optima" panose="02000503060000020004" pitchFamily="2" charset="0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15</a:t>
            </a:fld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D7D4491-8D2B-604F-BA18-542F49645D5B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9CAE9D12-181F-753F-2062-2FC841F6B576}"/>
              </a:ext>
            </a:extLst>
          </p:cNvPr>
          <p:cNvSpPr txBox="1"/>
          <p:nvPr/>
        </p:nvSpPr>
        <p:spPr>
          <a:xfrm>
            <a:off x="1821401" y="2820522"/>
            <a:ext cx="100523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latin typeface="Optima" panose="02000503060000020004" pitchFamily="2" charset="0"/>
              </a:rPr>
              <a:t>In </a:t>
            </a:r>
            <a:r>
              <a:rPr lang="de-DE" u="sng" dirty="0" err="1">
                <a:latin typeface="Optima" panose="02000503060000020004" pitchFamily="2" charset="0"/>
              </a:rPr>
              <a:t>reality</a:t>
            </a:r>
            <a:r>
              <a:rPr lang="de-DE" u="sng" dirty="0">
                <a:latin typeface="Optima" panose="02000503060000020004" pitchFamily="2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Optima" panose="02000503060000020004" pitchFamily="2" charset="0"/>
              </a:rPr>
              <a:t>Delta </a:t>
            </a:r>
            <a:r>
              <a:rPr lang="de-DE" dirty="0" err="1">
                <a:latin typeface="Optima" panose="02000503060000020004" pitchFamily="2" charset="0"/>
              </a:rPr>
              <a:t>isn‘t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constant</a:t>
            </a:r>
            <a:r>
              <a:rPr lang="de-DE" dirty="0">
                <a:latin typeface="Optima" panose="02000503060000020004" pitchFamily="2" charset="0"/>
              </a:rPr>
              <a:t> so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portfolio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has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to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be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adjusted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continously</a:t>
            </a:r>
            <a:endParaRPr lang="de-DE" dirty="0">
              <a:latin typeface="Optima" panose="0200050306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Optima" panose="02000503060000020004" pitchFamily="2" charset="0"/>
              </a:rPr>
              <a:t>In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BSM </a:t>
            </a:r>
            <a:r>
              <a:rPr lang="de-DE" dirty="0" err="1">
                <a:latin typeface="Optima" panose="02000503060000020004" pitchFamily="2" charset="0"/>
              </a:rPr>
              <a:t>model</a:t>
            </a:r>
            <a:r>
              <a:rPr lang="de-DE" dirty="0">
                <a:latin typeface="Optima" panose="02000503060000020004" pitchFamily="2" charset="0"/>
              </a:rPr>
              <a:t>: </a:t>
            </a:r>
            <a:r>
              <a:rPr lang="de-DE" dirty="0" err="1">
                <a:latin typeface="Optima" panose="02000503060000020004" pitchFamily="2" charset="0"/>
              </a:rPr>
              <a:t>delta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hedge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with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continous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rebalancing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is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called</a:t>
            </a:r>
            <a:r>
              <a:rPr lang="de-DE" dirty="0">
                <a:latin typeface="Optima" panose="02000503060000020004" pitchFamily="2" charset="0"/>
              </a:rPr>
              <a:t> „</a:t>
            </a:r>
            <a:r>
              <a:rPr lang="de-DE" dirty="0" err="1">
                <a:latin typeface="Optima" panose="02000503060000020004" pitchFamily="2" charset="0"/>
              </a:rPr>
              <a:t>perfect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hedge</a:t>
            </a:r>
            <a:r>
              <a:rPr lang="de-DE" dirty="0">
                <a:latin typeface="Optima" panose="02000503060000020004" pitchFamily="2" charset="0"/>
              </a:rPr>
              <a:t>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Optima" panose="02000503060000020004" pitchFamily="2" charset="0"/>
              </a:rPr>
              <a:t>In </a:t>
            </a:r>
            <a:r>
              <a:rPr lang="de-DE" dirty="0" err="1">
                <a:latin typeface="Optima" panose="02000503060000020004" pitchFamily="2" charset="0"/>
              </a:rPr>
              <a:t>practice</a:t>
            </a:r>
            <a:r>
              <a:rPr lang="de-DE" dirty="0">
                <a:latin typeface="Optima" panose="02000503060000020004" pitchFamily="2" charset="0"/>
              </a:rPr>
              <a:t> not possible: </a:t>
            </a:r>
            <a:r>
              <a:rPr lang="de-DE" dirty="0" err="1">
                <a:latin typeface="Optima" panose="02000503060000020004" pitchFamily="2" charset="0"/>
              </a:rPr>
              <a:t>portfolio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can‘t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be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protected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against</a:t>
            </a:r>
            <a:r>
              <a:rPr lang="de-DE" dirty="0">
                <a:latin typeface="Optima" panose="02000503060000020004" pitchFamily="2" charset="0"/>
              </a:rPr>
              <a:t> larger </a:t>
            </a:r>
            <a:r>
              <a:rPr lang="de-DE" dirty="0" err="1">
                <a:latin typeface="Optima" panose="02000503060000020004" pitchFamily="2" charset="0"/>
              </a:rPr>
              <a:t>market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movements</a:t>
            </a:r>
            <a:r>
              <a:rPr lang="de-DE" dirty="0">
                <a:latin typeface="Optima" panose="02000503060000020004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Optima" panose="02000503060000020004" pitchFamily="2" charset="0"/>
              </a:rPr>
              <a:t>Also: </a:t>
            </a:r>
            <a:r>
              <a:rPr lang="de-DE" dirty="0" err="1">
                <a:latin typeface="Optima" panose="02000503060000020004" pitchFamily="2" charset="0"/>
              </a:rPr>
              <a:t>transaction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costs</a:t>
            </a:r>
            <a:r>
              <a:rPr lang="de-DE" dirty="0">
                <a:latin typeface="Optima" panose="02000503060000020004" pitchFamily="2" charset="0"/>
              </a:rPr>
              <a:t>, </a:t>
            </a:r>
            <a:r>
              <a:rPr lang="de-DE" dirty="0" err="1">
                <a:latin typeface="Optima" panose="02000503060000020004" pitchFamily="2" charset="0"/>
              </a:rPr>
              <a:t>bid-ask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spreads</a:t>
            </a:r>
            <a:r>
              <a:rPr lang="de-DE" dirty="0">
                <a:latin typeface="Optima" panose="02000503060000020004" pitchFamily="2" charset="0"/>
              </a:rPr>
              <a:t> , </a:t>
            </a:r>
            <a:r>
              <a:rPr lang="de-DE" dirty="0" err="1">
                <a:latin typeface="Optima" panose="02000503060000020004" pitchFamily="2" charset="0"/>
              </a:rPr>
              <a:t>trading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costs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often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result</a:t>
            </a:r>
            <a:r>
              <a:rPr lang="de-DE" dirty="0">
                <a:latin typeface="Optima" panose="02000503060000020004" pitchFamily="2" charset="0"/>
              </a:rPr>
              <a:t> in </a:t>
            </a:r>
            <a:r>
              <a:rPr lang="de-DE" dirty="0" err="1">
                <a:latin typeface="Optima" panose="02000503060000020004" pitchFamily="2" charset="0"/>
              </a:rPr>
              <a:t>losses</a:t>
            </a:r>
            <a:r>
              <a:rPr lang="de-DE" dirty="0">
                <a:latin typeface="Optima" panose="0200050306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3654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5975895" cy="680805"/>
          </a:xfrm>
        </p:spPr>
        <p:txBody>
          <a:bodyPr>
            <a:normAutofit/>
          </a:bodyPr>
          <a:lstStyle/>
          <a:p>
            <a:r>
              <a:rPr lang="de-DE" sz="2400" b="1" dirty="0" err="1">
                <a:latin typeface="Optima" panose="02000503060000020004" pitchFamily="2" charset="0"/>
              </a:rPr>
              <a:t>Examples</a:t>
            </a:r>
            <a:r>
              <a:rPr lang="de-DE" sz="2400" b="1" dirty="0">
                <a:latin typeface="Optima" panose="02000503060000020004" pitchFamily="2" charset="0"/>
              </a:rPr>
              <a:t> </a:t>
            </a:r>
            <a:r>
              <a:rPr lang="de-DE" sz="2400" b="1" dirty="0" err="1">
                <a:latin typeface="Optima" panose="02000503060000020004" pitchFamily="2" charset="0"/>
              </a:rPr>
              <a:t>of</a:t>
            </a:r>
            <a:r>
              <a:rPr lang="de-DE" sz="2400" b="1" dirty="0">
                <a:latin typeface="Optima" panose="02000503060000020004" pitchFamily="2" charset="0"/>
              </a:rPr>
              <a:t> a </a:t>
            </a:r>
            <a:r>
              <a:rPr lang="de-DE" sz="2400" b="1" dirty="0" err="1">
                <a:latin typeface="Optima" panose="02000503060000020004" pitchFamily="2" charset="0"/>
              </a:rPr>
              <a:t>static</a:t>
            </a:r>
            <a:r>
              <a:rPr lang="de-DE" sz="2400" b="1" dirty="0">
                <a:latin typeface="Optima" panose="02000503060000020004" pitchFamily="2" charset="0"/>
              </a:rPr>
              <a:t> Hedge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latin typeface="Optima" panose="02000503060000020004" pitchFamily="2" charset="0"/>
              </a:rPr>
              <a:t>Delta Hedging – Input Data </a:t>
            </a:r>
            <a:r>
              <a:rPr lang="de-DE" sz="1400" dirty="0" err="1">
                <a:latin typeface="Optima" panose="02000503060000020004" pitchFamily="2" charset="0"/>
              </a:rPr>
              <a:t>needed</a:t>
            </a:r>
            <a:endParaRPr lang="de-DE" sz="1400" dirty="0">
              <a:latin typeface="Optima" panose="02000503060000020004" pitchFamily="2" charset="0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16</a:t>
            </a:fld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D7D4491-8D2B-604F-BA18-542F49645D5B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671C388C-CBD7-E2CB-CA23-4B98A051700E}"/>
              </a:ext>
            </a:extLst>
          </p:cNvPr>
          <p:cNvSpPr/>
          <p:nvPr/>
        </p:nvSpPr>
        <p:spPr>
          <a:xfrm>
            <a:off x="106532" y="1644806"/>
            <a:ext cx="1650550" cy="58029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>
                <a:latin typeface="Optima" panose="02000503060000020004" pitchFamily="2" charset="0"/>
              </a:rPr>
              <a:t>Position value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310AFF0-C6EF-8F42-0284-211C49223269}"/>
              </a:ext>
            </a:extLst>
          </p:cNvPr>
          <p:cNvSpPr/>
          <p:nvPr/>
        </p:nvSpPr>
        <p:spPr>
          <a:xfrm>
            <a:off x="1979169" y="1643686"/>
            <a:ext cx="1432958" cy="58029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>
                <a:latin typeface="Optima" panose="02000503060000020004" pitchFamily="2" charset="0"/>
              </a:rPr>
              <a:t>Interest rate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269257F-2770-2AC8-E785-468B18968856}"/>
              </a:ext>
            </a:extLst>
          </p:cNvPr>
          <p:cNvSpPr/>
          <p:nvPr/>
        </p:nvSpPr>
        <p:spPr>
          <a:xfrm>
            <a:off x="3831896" y="1643686"/>
            <a:ext cx="2379718" cy="58029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>
                <a:latin typeface="Optima" panose="02000503060000020004" pitchFamily="2" charset="0"/>
              </a:rPr>
              <a:t>Actual stock price (underlying)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B9A00D0-FE6B-201C-0A4D-69D539345EA6}"/>
              </a:ext>
            </a:extLst>
          </p:cNvPr>
          <p:cNvSpPr/>
          <p:nvPr/>
        </p:nvSpPr>
        <p:spPr>
          <a:xfrm>
            <a:off x="8002757" y="1643686"/>
            <a:ext cx="1930916" cy="58029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>
                <a:latin typeface="Optima" panose="02000503060000020004" pitchFamily="2" charset="0"/>
              </a:rPr>
              <a:t>Time to maturity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8B241C2-E732-0CAF-0DF5-24B5EF3807A9}"/>
              </a:ext>
            </a:extLst>
          </p:cNvPr>
          <p:cNvSpPr/>
          <p:nvPr/>
        </p:nvSpPr>
        <p:spPr>
          <a:xfrm>
            <a:off x="10154552" y="1643686"/>
            <a:ext cx="1930916" cy="58029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>
                <a:latin typeface="Optima" panose="02000503060000020004" pitchFamily="2" charset="0"/>
              </a:rPr>
              <a:t>Implied volatility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6544A1D-2199-98B7-5EC4-BB0E3447406B}"/>
              </a:ext>
            </a:extLst>
          </p:cNvPr>
          <p:cNvSpPr/>
          <p:nvPr/>
        </p:nvSpPr>
        <p:spPr>
          <a:xfrm>
            <a:off x="106532" y="2840474"/>
            <a:ext cx="1650550" cy="58029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>
                <a:latin typeface="Optima" panose="02000503060000020004" pitchFamily="2" charset="0"/>
              </a:rPr>
              <a:t>Long 1000 US $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A4F4D9C-3669-692F-8294-21A63E00D94C}"/>
              </a:ext>
            </a:extLst>
          </p:cNvPr>
          <p:cNvSpPr/>
          <p:nvPr/>
        </p:nvSpPr>
        <p:spPr>
          <a:xfrm>
            <a:off x="1979169" y="2839354"/>
            <a:ext cx="1432958" cy="58029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>
                <a:latin typeface="Optima" panose="02000503060000020004" pitchFamily="2" charset="0"/>
              </a:rPr>
              <a:t>r: 5%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F1337FE3-3284-5F51-89C8-5CE93B614A92}"/>
              </a:ext>
            </a:extLst>
          </p:cNvPr>
          <p:cNvSpPr/>
          <p:nvPr/>
        </p:nvSpPr>
        <p:spPr>
          <a:xfrm>
            <a:off x="3831896" y="2839354"/>
            <a:ext cx="2379718" cy="58029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>
                <a:latin typeface="Optima" panose="02000503060000020004" pitchFamily="2" charset="0"/>
              </a:rPr>
              <a:t>S: 99 US $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8B83587-2FC6-72D9-9923-8C2BF2A167C8}"/>
              </a:ext>
            </a:extLst>
          </p:cNvPr>
          <p:cNvSpPr/>
          <p:nvPr/>
        </p:nvSpPr>
        <p:spPr>
          <a:xfrm>
            <a:off x="8002757" y="2839354"/>
            <a:ext cx="1930916" cy="58029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>
                <a:latin typeface="Optima" panose="02000503060000020004" pitchFamily="2" charset="0"/>
              </a:rPr>
              <a:t>T: 1 month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9A0B79D-B223-DEFA-8999-E184816FED00}"/>
              </a:ext>
            </a:extLst>
          </p:cNvPr>
          <p:cNvSpPr/>
          <p:nvPr/>
        </p:nvSpPr>
        <p:spPr>
          <a:xfrm>
            <a:off x="10154552" y="2839354"/>
            <a:ext cx="1930916" cy="58029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>
                <a:latin typeface="Optima" panose="02000503060000020004" pitchFamily="2" charset="0"/>
              </a:rPr>
              <a:t>: 15,7%</a:t>
            </a:r>
          </a:p>
        </p:txBody>
      </p:sp>
      <p:sp>
        <p:nvSpPr>
          <p:cNvPr id="23" name="Geschweifte Klammer rechts 22">
            <a:extLst>
              <a:ext uri="{FF2B5EF4-FFF2-40B4-BE49-F238E27FC236}">
                <a16:creationId xmlns:a16="http://schemas.microsoft.com/office/drawing/2014/main" id="{917C4AC5-31E3-DBE0-5B0C-DEA558BA6BB8}"/>
              </a:ext>
            </a:extLst>
          </p:cNvPr>
          <p:cNvSpPr/>
          <p:nvPr/>
        </p:nvSpPr>
        <p:spPr>
          <a:xfrm rot="5400000">
            <a:off x="5647766" y="-2009141"/>
            <a:ext cx="896470" cy="1197893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latin typeface="Optima" panose="02000503060000020004" pitchFamily="2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3F781D4-9EF7-524B-5613-85686E585736}"/>
              </a:ext>
            </a:extLst>
          </p:cNvPr>
          <p:cNvSpPr txBox="1"/>
          <p:nvPr/>
        </p:nvSpPr>
        <p:spPr>
          <a:xfrm>
            <a:off x="1184386" y="4539891"/>
            <a:ext cx="1090108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Optima" panose="02000503060000020004" pitchFamily="2" charset="0"/>
              </a:rPr>
              <a:t>How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can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we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make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portfolio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b="1" dirty="0">
                <a:latin typeface="Optima" panose="02000503060000020004" pitchFamily="2" charset="0"/>
              </a:rPr>
              <a:t>Delta neutral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by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investing</a:t>
            </a:r>
            <a:r>
              <a:rPr lang="de-DE" dirty="0">
                <a:latin typeface="Optima" panose="02000503060000020004" pitchFamily="2" charset="0"/>
              </a:rPr>
              <a:t> a </a:t>
            </a:r>
            <a:r>
              <a:rPr lang="de-DE" dirty="0" err="1">
                <a:latin typeface="Optima" panose="02000503060000020004" pitchFamily="2" charset="0"/>
              </a:rPr>
              <a:t>certain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amount</a:t>
            </a:r>
            <a:r>
              <a:rPr lang="de-DE" dirty="0">
                <a:latin typeface="Optima" panose="02000503060000020004" pitchFamily="2" charset="0"/>
              </a:rPr>
              <a:t> in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underlying</a:t>
            </a:r>
            <a:r>
              <a:rPr lang="de-DE" dirty="0">
                <a:latin typeface="Optima" panose="02000503060000020004" pitchFamily="2" charset="0"/>
              </a:rPr>
              <a:t> stock S?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33CD0DD9-27DE-911F-0F10-DF297CDB5D09}"/>
              </a:ext>
            </a:extLst>
          </p:cNvPr>
          <p:cNvSpPr txBox="1"/>
          <p:nvPr/>
        </p:nvSpPr>
        <p:spPr>
          <a:xfrm>
            <a:off x="245822" y="5546531"/>
            <a:ext cx="1090108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Optima" panose="02000503060000020004" pitchFamily="2" charset="0"/>
              </a:rPr>
              <a:t>Sidetask</a:t>
            </a:r>
            <a:r>
              <a:rPr lang="de-DE" dirty="0">
                <a:latin typeface="Optima" panose="02000503060000020004" pitchFamily="2" charset="0"/>
              </a:rPr>
              <a:t>:</a:t>
            </a:r>
          </a:p>
          <a:p>
            <a:r>
              <a:rPr lang="de-DE" dirty="0" err="1">
                <a:latin typeface="Optima" panose="02000503060000020004" pitchFamily="2" charset="0"/>
              </a:rPr>
              <a:t>What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is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Profit/ Loss (P/L) </a:t>
            </a:r>
            <a:r>
              <a:rPr lang="de-DE" dirty="0" err="1">
                <a:latin typeface="Optima" panose="02000503060000020004" pitchFamily="2" charset="0"/>
              </a:rPr>
              <a:t>for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portfolio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when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underlying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price</a:t>
            </a:r>
            <a:r>
              <a:rPr lang="de-DE" dirty="0">
                <a:latin typeface="Optima" panose="02000503060000020004" pitchFamily="2" charset="0"/>
              </a:rPr>
              <a:t> S </a:t>
            </a:r>
            <a:r>
              <a:rPr lang="de-DE" dirty="0" err="1">
                <a:latin typeface="Optima" panose="02000503060000020004" pitchFamily="2" charset="0"/>
              </a:rPr>
              <a:t>jumps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to</a:t>
            </a:r>
            <a:r>
              <a:rPr lang="de-DE" dirty="0">
                <a:latin typeface="Optima" panose="02000503060000020004" pitchFamily="2" charset="0"/>
              </a:rPr>
              <a:t> 100 $?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4C84687-0277-150F-8C94-81AADF234CEC}"/>
              </a:ext>
            </a:extLst>
          </p:cNvPr>
          <p:cNvSpPr/>
          <p:nvPr/>
        </p:nvSpPr>
        <p:spPr>
          <a:xfrm>
            <a:off x="6348920" y="1638184"/>
            <a:ext cx="1432958" cy="58029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>
                <a:latin typeface="Optima" panose="02000503060000020004" pitchFamily="2" charset="0"/>
              </a:rPr>
              <a:t>Strike price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6A654A56-EC45-80F8-D435-D77D4C3BFCE3}"/>
              </a:ext>
            </a:extLst>
          </p:cNvPr>
          <p:cNvSpPr/>
          <p:nvPr/>
        </p:nvSpPr>
        <p:spPr>
          <a:xfrm>
            <a:off x="6348920" y="2838494"/>
            <a:ext cx="1432958" cy="58029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>
                <a:latin typeface="Optima" panose="02000503060000020004" pitchFamily="2" charset="0"/>
              </a:rPr>
              <a:t>K:  104 $</a:t>
            </a:r>
          </a:p>
        </p:txBody>
      </p:sp>
      <p:pic>
        <p:nvPicPr>
          <p:cNvPr id="28" name="Picture 4">
            <a:extLst>
              <a:ext uri="{FF2B5EF4-FFF2-40B4-BE49-F238E27FC236}">
                <a16:creationId xmlns:a16="http://schemas.microsoft.com/office/drawing/2014/main" id="{24B4EDB7-61DC-A97C-D09D-C397A34B0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73" y="3069576"/>
            <a:ext cx="179829" cy="14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508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5975895" cy="680805"/>
          </a:xfrm>
        </p:spPr>
        <p:txBody>
          <a:bodyPr>
            <a:normAutofit/>
          </a:bodyPr>
          <a:lstStyle/>
          <a:p>
            <a:r>
              <a:rPr lang="de-DE" sz="2400" b="1" dirty="0" err="1">
                <a:latin typeface="Optima" panose="02000503060000020004" pitchFamily="2" charset="0"/>
              </a:rPr>
              <a:t>Examples</a:t>
            </a:r>
            <a:r>
              <a:rPr lang="de-DE" sz="2400" b="1" dirty="0">
                <a:latin typeface="Optima" panose="02000503060000020004" pitchFamily="2" charset="0"/>
              </a:rPr>
              <a:t> </a:t>
            </a:r>
            <a:r>
              <a:rPr lang="de-DE" sz="2400" b="1" dirty="0" err="1">
                <a:latin typeface="Optima" panose="02000503060000020004" pitchFamily="2" charset="0"/>
              </a:rPr>
              <a:t>of</a:t>
            </a:r>
            <a:r>
              <a:rPr lang="de-DE" sz="2400" b="1" dirty="0">
                <a:latin typeface="Optima" panose="02000503060000020004" pitchFamily="2" charset="0"/>
              </a:rPr>
              <a:t> a </a:t>
            </a:r>
            <a:r>
              <a:rPr lang="de-DE" sz="2400" b="1" dirty="0" err="1">
                <a:latin typeface="Optima" panose="02000503060000020004" pitchFamily="2" charset="0"/>
              </a:rPr>
              <a:t>static</a:t>
            </a:r>
            <a:r>
              <a:rPr lang="de-DE" sz="2400" b="1" dirty="0">
                <a:latin typeface="Optima" panose="02000503060000020004" pitchFamily="2" charset="0"/>
              </a:rPr>
              <a:t> Hedge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latin typeface="Optima" panose="02000503060000020004" pitchFamily="2" charset="0"/>
              </a:rPr>
              <a:t>Delta Hedging – </a:t>
            </a:r>
            <a:r>
              <a:rPr lang="de-DE" sz="1400" dirty="0" err="1">
                <a:latin typeface="Optima" panose="02000503060000020004" pitchFamily="2" charset="0"/>
              </a:rPr>
              <a:t>Example</a:t>
            </a:r>
            <a:r>
              <a:rPr lang="de-DE" sz="1400" dirty="0">
                <a:latin typeface="Optima" panose="02000503060000020004" pitchFamily="2" charset="0"/>
              </a:rPr>
              <a:t> </a:t>
            </a:r>
            <a:r>
              <a:rPr lang="de-DE" sz="1400" dirty="0" err="1">
                <a:latin typeface="Optima" panose="02000503060000020004" pitchFamily="2" charset="0"/>
              </a:rPr>
              <a:t>Step-by-Step</a:t>
            </a:r>
            <a:endParaRPr lang="de-DE" sz="1400" dirty="0">
              <a:latin typeface="Optima" panose="02000503060000020004" pitchFamily="2" charset="0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17</a:t>
            </a:fld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D7D4491-8D2B-604F-BA18-542F49645D5B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F0A858B8-169D-1C24-9C6B-2463AC527065}"/>
              </a:ext>
            </a:extLst>
          </p:cNvPr>
          <p:cNvSpPr txBox="1"/>
          <p:nvPr/>
        </p:nvSpPr>
        <p:spPr>
          <a:xfrm>
            <a:off x="1005941" y="1335024"/>
            <a:ext cx="1020890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Optima" panose="02000503060000020004" pitchFamily="2" charset="0"/>
              </a:rPr>
              <a:t>1) </a:t>
            </a:r>
            <a:r>
              <a:rPr lang="de-DE" sz="1600" dirty="0" err="1">
                <a:latin typeface="Optima" panose="02000503060000020004" pitchFamily="2" charset="0"/>
              </a:rPr>
              <a:t>Calculating</a:t>
            </a:r>
            <a:r>
              <a:rPr lang="de-DE" sz="1600" dirty="0">
                <a:latin typeface="Optima" panose="02000503060000020004" pitchFamily="2" charset="0"/>
              </a:rPr>
              <a:t> </a:t>
            </a:r>
            <a:r>
              <a:rPr lang="de-DE" sz="1600" dirty="0" err="1">
                <a:latin typeface="Optima" panose="02000503060000020004" pitchFamily="2" charset="0"/>
              </a:rPr>
              <a:t>the</a:t>
            </a:r>
            <a:r>
              <a:rPr lang="de-DE" sz="1600" dirty="0">
                <a:latin typeface="Optima" panose="02000503060000020004" pitchFamily="2" charset="0"/>
              </a:rPr>
              <a:t> fair </a:t>
            </a:r>
            <a:r>
              <a:rPr lang="de-DE" sz="1600" dirty="0" err="1">
                <a:latin typeface="Optima" panose="02000503060000020004" pitchFamily="2" charset="0"/>
              </a:rPr>
              <a:t>price</a:t>
            </a:r>
            <a:r>
              <a:rPr lang="de-DE" sz="1600" dirty="0">
                <a:latin typeface="Optima" panose="02000503060000020004" pitchFamily="2" charset="0"/>
              </a:rPr>
              <a:t> </a:t>
            </a:r>
            <a:r>
              <a:rPr lang="de-DE" sz="1600" dirty="0" err="1">
                <a:latin typeface="Optima" panose="02000503060000020004" pitchFamily="2" charset="0"/>
              </a:rPr>
              <a:t>for</a:t>
            </a:r>
            <a:r>
              <a:rPr lang="de-DE" sz="1600" dirty="0">
                <a:latin typeface="Optima" panose="02000503060000020004" pitchFamily="2" charset="0"/>
              </a:rPr>
              <a:t> </a:t>
            </a:r>
            <a:r>
              <a:rPr lang="de-DE" sz="1600" dirty="0" err="1">
                <a:latin typeface="Optima" panose="02000503060000020004" pitchFamily="2" charset="0"/>
              </a:rPr>
              <a:t>the</a:t>
            </a:r>
            <a:r>
              <a:rPr lang="de-DE" sz="1600" dirty="0">
                <a:latin typeface="Optima" panose="02000503060000020004" pitchFamily="2" charset="0"/>
              </a:rPr>
              <a:t> Call </a:t>
            </a:r>
            <a:r>
              <a:rPr lang="de-DE" sz="1600" dirty="0" err="1">
                <a:latin typeface="Optima" panose="02000503060000020004" pitchFamily="2" charset="0"/>
              </a:rPr>
              <a:t>option</a:t>
            </a:r>
            <a:r>
              <a:rPr lang="de-DE" sz="1600" dirty="0">
                <a:latin typeface="Optima" panose="02000503060000020004" pitchFamily="2" charset="0"/>
              </a:rPr>
              <a:t> </a:t>
            </a:r>
            <a:r>
              <a:rPr lang="de-DE" sz="1600" dirty="0" err="1">
                <a:latin typeface="Optima" panose="02000503060000020004" pitchFamily="2" charset="0"/>
              </a:rPr>
              <a:t>using</a:t>
            </a:r>
            <a:r>
              <a:rPr lang="de-DE" sz="1600" dirty="0">
                <a:latin typeface="Optima" panose="02000503060000020004" pitchFamily="2" charset="0"/>
              </a:rPr>
              <a:t> </a:t>
            </a:r>
            <a:r>
              <a:rPr lang="de-DE" sz="1600" dirty="0" err="1">
                <a:latin typeface="Optima" panose="02000503060000020004" pitchFamily="2" charset="0"/>
              </a:rPr>
              <a:t>the</a:t>
            </a:r>
            <a:r>
              <a:rPr lang="de-DE" sz="1600" dirty="0">
                <a:latin typeface="Optima" panose="02000503060000020004" pitchFamily="2" charset="0"/>
              </a:rPr>
              <a:t> BSM </a:t>
            </a:r>
            <a:r>
              <a:rPr lang="de-DE" sz="1600" dirty="0" err="1">
                <a:latin typeface="Optima" panose="02000503060000020004" pitchFamily="2" charset="0"/>
              </a:rPr>
              <a:t>formula</a:t>
            </a:r>
            <a:r>
              <a:rPr lang="de-DE" sz="1600" dirty="0">
                <a:latin typeface="Optima" panose="02000503060000020004" pitchFamily="2" charset="0"/>
              </a:rPr>
              <a:t>:</a:t>
            </a:r>
          </a:p>
          <a:p>
            <a:r>
              <a:rPr lang="de-DE" sz="1600" dirty="0">
                <a:latin typeface="Optima" panose="02000503060000020004" pitchFamily="2" charset="0"/>
              </a:rPr>
              <a:t>	Call: 0,3858 $</a:t>
            </a:r>
          </a:p>
          <a:p>
            <a:r>
              <a:rPr lang="de-DE" sz="1600" dirty="0">
                <a:latin typeface="Optima" panose="02000503060000020004" pitchFamily="2" charset="0"/>
              </a:rPr>
              <a:t>2) </a:t>
            </a:r>
            <a:r>
              <a:rPr lang="de-DE" sz="1600" dirty="0" err="1">
                <a:latin typeface="Optima" panose="02000503060000020004" pitchFamily="2" charset="0"/>
              </a:rPr>
              <a:t>Calculating</a:t>
            </a:r>
            <a:r>
              <a:rPr lang="de-DE" sz="1600" dirty="0">
                <a:latin typeface="Optima" panose="02000503060000020004" pitchFamily="2" charset="0"/>
              </a:rPr>
              <a:t> </a:t>
            </a:r>
            <a:r>
              <a:rPr lang="de-DE" sz="1600" dirty="0" err="1">
                <a:latin typeface="Optima" panose="02000503060000020004" pitchFamily="2" charset="0"/>
              </a:rPr>
              <a:t>the</a:t>
            </a:r>
            <a:r>
              <a:rPr lang="de-DE" sz="1600" dirty="0">
                <a:latin typeface="Optima" panose="02000503060000020004" pitchFamily="2" charset="0"/>
              </a:rPr>
              <a:t> </a:t>
            </a:r>
            <a:r>
              <a:rPr lang="de-DE" sz="1600" dirty="0" err="1">
                <a:latin typeface="Optima" panose="02000503060000020004" pitchFamily="2" charset="0"/>
              </a:rPr>
              <a:t>amount</a:t>
            </a:r>
            <a:r>
              <a:rPr lang="de-DE" sz="1600" dirty="0">
                <a:latin typeface="Optima" panose="02000503060000020004" pitchFamily="2" charset="0"/>
              </a:rPr>
              <a:t> </a:t>
            </a:r>
            <a:r>
              <a:rPr lang="de-DE" sz="1600" dirty="0" err="1">
                <a:latin typeface="Optima" panose="02000503060000020004" pitchFamily="2" charset="0"/>
              </a:rPr>
              <a:t>of</a:t>
            </a:r>
            <a:r>
              <a:rPr lang="de-DE" sz="1600" dirty="0">
                <a:latin typeface="Optima" panose="02000503060000020004" pitchFamily="2" charset="0"/>
              </a:rPr>
              <a:t> </a:t>
            </a:r>
            <a:r>
              <a:rPr lang="de-DE" sz="1600" dirty="0" err="1">
                <a:latin typeface="Optima" panose="02000503060000020004" pitchFamily="2" charset="0"/>
              </a:rPr>
              <a:t>calls</a:t>
            </a:r>
            <a:r>
              <a:rPr lang="de-DE" sz="1600" dirty="0">
                <a:latin typeface="Optima" panose="02000503060000020004" pitchFamily="2" charset="0"/>
              </a:rPr>
              <a:t> in </a:t>
            </a:r>
            <a:r>
              <a:rPr lang="de-DE" sz="1600" dirty="0" err="1">
                <a:latin typeface="Optima" panose="02000503060000020004" pitchFamily="2" charset="0"/>
              </a:rPr>
              <a:t>the</a:t>
            </a:r>
            <a:r>
              <a:rPr lang="de-DE" sz="1600" dirty="0">
                <a:latin typeface="Optima" panose="02000503060000020004" pitchFamily="2" charset="0"/>
              </a:rPr>
              <a:t> </a:t>
            </a:r>
            <a:r>
              <a:rPr lang="de-DE" sz="1600" dirty="0" err="1">
                <a:latin typeface="Optima" panose="02000503060000020004" pitchFamily="2" charset="0"/>
              </a:rPr>
              <a:t>whole</a:t>
            </a:r>
            <a:r>
              <a:rPr lang="de-DE" sz="1600" dirty="0">
                <a:latin typeface="Optima" panose="02000503060000020004" pitchFamily="2" charset="0"/>
              </a:rPr>
              <a:t> </a:t>
            </a:r>
            <a:r>
              <a:rPr lang="de-DE" sz="1600" dirty="0" err="1">
                <a:latin typeface="Optima" panose="02000503060000020004" pitchFamily="2" charset="0"/>
              </a:rPr>
              <a:t>position</a:t>
            </a:r>
            <a:r>
              <a:rPr lang="de-DE" sz="1600" dirty="0">
                <a:latin typeface="Optima" panose="02000503060000020004" pitchFamily="2" charset="0"/>
              </a:rPr>
              <a:t> </a:t>
            </a:r>
            <a:r>
              <a:rPr lang="de-DE" sz="1600" dirty="0" err="1">
                <a:latin typeface="Optima" panose="02000503060000020004" pitchFamily="2" charset="0"/>
              </a:rPr>
              <a:t>value</a:t>
            </a:r>
            <a:r>
              <a:rPr lang="de-DE" sz="1600" dirty="0">
                <a:latin typeface="Optima" panose="02000503060000020004" pitchFamily="2" charset="0"/>
              </a:rPr>
              <a:t>:</a:t>
            </a:r>
          </a:p>
          <a:p>
            <a:r>
              <a:rPr lang="de-DE" sz="1600" dirty="0">
                <a:latin typeface="Optima" panose="02000503060000020004" pitchFamily="2" charset="0"/>
              </a:rPr>
              <a:t>	</a:t>
            </a:r>
            <a:r>
              <a:rPr lang="de-DE" sz="1600" dirty="0" err="1">
                <a:latin typeface="Optima" panose="02000503060000020004" pitchFamily="2" charset="0"/>
              </a:rPr>
              <a:t>position</a:t>
            </a:r>
            <a:r>
              <a:rPr lang="de-DE" sz="1600" dirty="0">
                <a:latin typeface="Optima" panose="02000503060000020004" pitchFamily="2" charset="0"/>
              </a:rPr>
              <a:t> </a:t>
            </a:r>
            <a:r>
              <a:rPr lang="de-DE" sz="1600" dirty="0" err="1">
                <a:latin typeface="Optima" panose="02000503060000020004" pitchFamily="2" charset="0"/>
              </a:rPr>
              <a:t>value</a:t>
            </a:r>
            <a:r>
              <a:rPr lang="de-DE" sz="1600" dirty="0">
                <a:latin typeface="Optima" panose="02000503060000020004" pitchFamily="2" charset="0"/>
              </a:rPr>
              <a:t>: 1000 $</a:t>
            </a:r>
          </a:p>
          <a:p>
            <a:r>
              <a:rPr lang="de-DE" sz="1600" dirty="0">
                <a:latin typeface="Optima" panose="02000503060000020004" pitchFamily="2" charset="0"/>
              </a:rPr>
              <a:t>	1000 $/0,3585 $ = 2592 Calls </a:t>
            </a:r>
            <a:r>
              <a:rPr lang="de-DE" sz="1600" dirty="0" err="1">
                <a:latin typeface="Optima" panose="02000503060000020004" pitchFamily="2" charset="0"/>
              </a:rPr>
              <a:t>inside</a:t>
            </a:r>
            <a:r>
              <a:rPr lang="de-DE" sz="1600" dirty="0">
                <a:latin typeface="Optima" panose="02000503060000020004" pitchFamily="2" charset="0"/>
              </a:rPr>
              <a:t> </a:t>
            </a:r>
            <a:r>
              <a:rPr lang="de-DE" sz="1600" dirty="0" err="1">
                <a:latin typeface="Optima" panose="02000503060000020004" pitchFamily="2" charset="0"/>
              </a:rPr>
              <a:t>the</a:t>
            </a:r>
            <a:r>
              <a:rPr lang="de-DE" sz="1600" dirty="0">
                <a:latin typeface="Optima" panose="02000503060000020004" pitchFamily="2" charset="0"/>
              </a:rPr>
              <a:t> </a:t>
            </a:r>
            <a:r>
              <a:rPr lang="de-DE" sz="1600" dirty="0" err="1">
                <a:latin typeface="Optima" panose="02000503060000020004" pitchFamily="2" charset="0"/>
              </a:rPr>
              <a:t>position</a:t>
            </a:r>
            <a:endParaRPr lang="de-DE" sz="1600" dirty="0">
              <a:latin typeface="Optima" panose="02000503060000020004" pitchFamily="2" charset="0"/>
            </a:endParaRPr>
          </a:p>
          <a:p>
            <a:r>
              <a:rPr lang="de-DE" sz="1600" dirty="0">
                <a:latin typeface="Optima" panose="02000503060000020004" pitchFamily="2" charset="0"/>
              </a:rPr>
              <a:t>3) </a:t>
            </a:r>
            <a:r>
              <a:rPr lang="de-DE" sz="1600" dirty="0" err="1">
                <a:latin typeface="Optima" panose="02000503060000020004" pitchFamily="2" charset="0"/>
              </a:rPr>
              <a:t>Calculating</a:t>
            </a:r>
            <a:r>
              <a:rPr lang="de-DE" sz="1600" dirty="0">
                <a:latin typeface="Optima" panose="02000503060000020004" pitchFamily="2" charset="0"/>
              </a:rPr>
              <a:t> </a:t>
            </a:r>
            <a:r>
              <a:rPr lang="de-DE" sz="1600" dirty="0" err="1">
                <a:latin typeface="Optima" panose="02000503060000020004" pitchFamily="2" charset="0"/>
              </a:rPr>
              <a:t>the</a:t>
            </a:r>
            <a:r>
              <a:rPr lang="de-DE" sz="1600" dirty="0">
                <a:latin typeface="Optima" panose="02000503060000020004" pitchFamily="2" charset="0"/>
              </a:rPr>
              <a:t> Delta </a:t>
            </a:r>
            <a:r>
              <a:rPr lang="de-DE" sz="1600" dirty="0" err="1">
                <a:latin typeface="Optima" panose="02000503060000020004" pitchFamily="2" charset="0"/>
              </a:rPr>
              <a:t>for</a:t>
            </a:r>
            <a:r>
              <a:rPr lang="de-DE" sz="1600" dirty="0">
                <a:latin typeface="Optima" panose="02000503060000020004" pitchFamily="2" charset="0"/>
              </a:rPr>
              <a:t> </a:t>
            </a:r>
            <a:r>
              <a:rPr lang="de-DE" sz="1600" dirty="0" err="1">
                <a:latin typeface="Optima" panose="02000503060000020004" pitchFamily="2" charset="0"/>
              </a:rPr>
              <a:t>one</a:t>
            </a:r>
            <a:r>
              <a:rPr lang="de-DE" sz="1600" dirty="0">
                <a:latin typeface="Optima" panose="02000503060000020004" pitchFamily="2" charset="0"/>
              </a:rPr>
              <a:t> Call </a:t>
            </a:r>
            <a:r>
              <a:rPr lang="de-DE" sz="1600" dirty="0" err="1">
                <a:latin typeface="Optima" panose="02000503060000020004" pitchFamily="2" charset="0"/>
              </a:rPr>
              <a:t>using</a:t>
            </a:r>
            <a:r>
              <a:rPr lang="de-DE" sz="1600" dirty="0">
                <a:latin typeface="Optima" panose="02000503060000020004" pitchFamily="2" charset="0"/>
              </a:rPr>
              <a:t> </a:t>
            </a:r>
            <a:r>
              <a:rPr lang="de-DE" sz="1600" dirty="0" err="1">
                <a:latin typeface="Optima" panose="02000503060000020004" pitchFamily="2" charset="0"/>
              </a:rPr>
              <a:t>the</a:t>
            </a:r>
            <a:r>
              <a:rPr lang="de-DE" sz="1600" dirty="0">
                <a:latin typeface="Optima" panose="02000503060000020004" pitchFamily="2" charset="0"/>
              </a:rPr>
              <a:t> Delta </a:t>
            </a:r>
            <a:r>
              <a:rPr lang="de-DE" sz="1600" dirty="0" err="1">
                <a:latin typeface="Optima" panose="02000503060000020004" pitchFamily="2" charset="0"/>
              </a:rPr>
              <a:t>formula</a:t>
            </a:r>
            <a:r>
              <a:rPr lang="de-DE" sz="1600" dirty="0">
                <a:latin typeface="Optima" panose="02000503060000020004" pitchFamily="2" charset="0"/>
              </a:rPr>
              <a:t>:</a:t>
            </a:r>
          </a:p>
          <a:p>
            <a:endParaRPr lang="de-DE" sz="1600" dirty="0">
              <a:latin typeface="Optima" panose="02000503060000020004" pitchFamily="2" charset="0"/>
            </a:endParaRPr>
          </a:p>
          <a:p>
            <a:endParaRPr lang="de-DE" sz="1600" dirty="0">
              <a:latin typeface="Optima" panose="02000503060000020004" pitchFamily="2" charset="0"/>
            </a:endParaRPr>
          </a:p>
          <a:p>
            <a:endParaRPr lang="de-DE" sz="1600" dirty="0">
              <a:latin typeface="Optima" panose="02000503060000020004" pitchFamily="2" charset="0"/>
            </a:endParaRPr>
          </a:p>
          <a:p>
            <a:endParaRPr lang="de-DE" sz="1600" dirty="0">
              <a:latin typeface="Optima" panose="02000503060000020004" pitchFamily="2" charset="0"/>
            </a:endParaRPr>
          </a:p>
          <a:p>
            <a:endParaRPr lang="de-DE" sz="1600" dirty="0">
              <a:latin typeface="Optima" panose="02000503060000020004" pitchFamily="2" charset="0"/>
            </a:endParaRPr>
          </a:p>
          <a:p>
            <a:endParaRPr lang="de-DE" sz="1600" dirty="0">
              <a:latin typeface="Optima" panose="02000503060000020004" pitchFamily="2" charset="0"/>
            </a:endParaRPr>
          </a:p>
          <a:p>
            <a:r>
              <a:rPr lang="de-DE" sz="1600" dirty="0">
                <a:latin typeface="Optima" panose="02000503060000020004" pitchFamily="2" charset="0"/>
              </a:rPr>
              <a:t>4) Delta </a:t>
            </a:r>
            <a:r>
              <a:rPr lang="de-DE" sz="1600" dirty="0" err="1">
                <a:latin typeface="Optima" panose="02000503060000020004" pitchFamily="2" charset="0"/>
              </a:rPr>
              <a:t>for</a:t>
            </a:r>
            <a:r>
              <a:rPr lang="de-DE" sz="1600" dirty="0">
                <a:latin typeface="Optima" panose="02000503060000020004" pitchFamily="2" charset="0"/>
              </a:rPr>
              <a:t> </a:t>
            </a:r>
            <a:r>
              <a:rPr lang="de-DE" sz="1600" dirty="0" err="1">
                <a:latin typeface="Optima" panose="02000503060000020004" pitchFamily="2" charset="0"/>
              </a:rPr>
              <a:t>one</a:t>
            </a:r>
            <a:r>
              <a:rPr lang="de-DE" sz="1600" dirty="0">
                <a:latin typeface="Optima" panose="02000503060000020004" pitchFamily="2" charset="0"/>
              </a:rPr>
              <a:t> Call: 0,1654 </a:t>
            </a:r>
          </a:p>
          <a:p>
            <a:r>
              <a:rPr lang="de-DE" sz="1600" dirty="0">
                <a:latin typeface="Optima" panose="02000503060000020004" pitchFamily="2" charset="0"/>
              </a:rPr>
              <a:t>5) Delta </a:t>
            </a:r>
            <a:r>
              <a:rPr lang="de-DE" sz="1600" dirty="0" err="1">
                <a:latin typeface="Optima" panose="02000503060000020004" pitchFamily="2" charset="0"/>
              </a:rPr>
              <a:t>for</a:t>
            </a:r>
            <a:r>
              <a:rPr lang="de-DE" sz="1600" dirty="0">
                <a:latin typeface="Optima" panose="02000503060000020004" pitchFamily="2" charset="0"/>
              </a:rPr>
              <a:t> </a:t>
            </a:r>
            <a:r>
              <a:rPr lang="de-DE" sz="1600" dirty="0" err="1">
                <a:latin typeface="Optima" panose="02000503060000020004" pitchFamily="2" charset="0"/>
              </a:rPr>
              <a:t>the</a:t>
            </a:r>
            <a:r>
              <a:rPr lang="de-DE" sz="1600" dirty="0">
                <a:latin typeface="Optima" panose="02000503060000020004" pitchFamily="2" charset="0"/>
              </a:rPr>
              <a:t> </a:t>
            </a:r>
            <a:r>
              <a:rPr lang="de-DE" sz="1600" dirty="0" err="1">
                <a:latin typeface="Optima" panose="02000503060000020004" pitchFamily="2" charset="0"/>
              </a:rPr>
              <a:t>whole</a:t>
            </a:r>
            <a:r>
              <a:rPr lang="de-DE" sz="1600" dirty="0">
                <a:latin typeface="Optima" panose="02000503060000020004" pitchFamily="2" charset="0"/>
              </a:rPr>
              <a:t> </a:t>
            </a:r>
            <a:r>
              <a:rPr lang="de-DE" sz="1600" dirty="0" err="1">
                <a:latin typeface="Optima" panose="02000503060000020004" pitchFamily="2" charset="0"/>
              </a:rPr>
              <a:t>position</a:t>
            </a:r>
            <a:r>
              <a:rPr lang="de-DE" sz="1600" dirty="0">
                <a:latin typeface="Optima" panose="02000503060000020004" pitchFamily="2" charset="0"/>
              </a:rPr>
              <a:t> </a:t>
            </a:r>
            <a:r>
              <a:rPr lang="de-DE" sz="1600" dirty="0" err="1">
                <a:latin typeface="Optima" panose="02000503060000020004" pitchFamily="2" charset="0"/>
              </a:rPr>
              <a:t>of</a:t>
            </a:r>
            <a:r>
              <a:rPr lang="de-DE" sz="1600" dirty="0">
                <a:latin typeface="Optima" panose="02000503060000020004" pitchFamily="2" charset="0"/>
              </a:rPr>
              <a:t> 2592 Calls:</a:t>
            </a:r>
          </a:p>
          <a:p>
            <a:r>
              <a:rPr lang="de-DE" sz="1600" dirty="0">
                <a:latin typeface="Optima" panose="02000503060000020004" pitchFamily="2" charset="0"/>
              </a:rPr>
              <a:t>	2592*0,1654 = 428,70</a:t>
            </a:r>
          </a:p>
          <a:p>
            <a:r>
              <a:rPr lang="de-DE" sz="1600" dirty="0">
                <a:latin typeface="Optima" panose="02000503060000020004" pitchFamily="2" charset="0"/>
              </a:rPr>
              <a:t>Note: </a:t>
            </a:r>
            <a:r>
              <a:rPr lang="de-DE" sz="1600" dirty="0" err="1">
                <a:latin typeface="Optima" panose="02000503060000020004" pitchFamily="2" charset="0"/>
              </a:rPr>
              <a:t>the</a:t>
            </a:r>
            <a:r>
              <a:rPr lang="de-DE" sz="1600" dirty="0">
                <a:latin typeface="Optima" panose="02000503060000020004" pitchFamily="2" charset="0"/>
              </a:rPr>
              <a:t> Delta </a:t>
            </a:r>
            <a:r>
              <a:rPr lang="de-DE" sz="1600" dirty="0" err="1">
                <a:latin typeface="Optima" panose="02000503060000020004" pitchFamily="2" charset="0"/>
              </a:rPr>
              <a:t>of</a:t>
            </a:r>
            <a:r>
              <a:rPr lang="de-DE" sz="1600" dirty="0">
                <a:latin typeface="Optima" panose="02000503060000020004" pitchFamily="2" charset="0"/>
              </a:rPr>
              <a:t> </a:t>
            </a:r>
            <a:r>
              <a:rPr lang="de-DE" sz="1600" dirty="0" err="1">
                <a:latin typeface="Optima" panose="02000503060000020004" pitchFamily="2" charset="0"/>
              </a:rPr>
              <a:t>the</a:t>
            </a:r>
            <a:r>
              <a:rPr lang="de-DE" sz="1600" dirty="0">
                <a:latin typeface="Optima" panose="02000503060000020004" pitchFamily="2" charset="0"/>
              </a:rPr>
              <a:t> </a:t>
            </a:r>
            <a:r>
              <a:rPr lang="de-DE" sz="1600" dirty="0" err="1">
                <a:latin typeface="Optima" panose="02000503060000020004" pitchFamily="2" charset="0"/>
              </a:rPr>
              <a:t>underlying</a:t>
            </a:r>
            <a:r>
              <a:rPr lang="de-DE" sz="1600" dirty="0">
                <a:latin typeface="Optima" panose="02000503060000020004" pitchFamily="2" charset="0"/>
              </a:rPr>
              <a:t> stock </a:t>
            </a:r>
            <a:r>
              <a:rPr lang="de-DE" sz="1600" dirty="0" err="1">
                <a:latin typeface="Optima" panose="02000503060000020004" pitchFamily="2" charset="0"/>
              </a:rPr>
              <a:t>is</a:t>
            </a:r>
            <a:r>
              <a:rPr lang="de-DE" sz="1600" dirty="0">
                <a:latin typeface="Optima" panose="02000503060000020004" pitchFamily="2" charset="0"/>
              </a:rPr>
              <a:t> 1!</a:t>
            </a:r>
          </a:p>
          <a:p>
            <a:r>
              <a:rPr lang="de-DE" sz="1600" dirty="0">
                <a:latin typeface="Optima" panose="02000503060000020004" pitchFamily="2" charset="0"/>
              </a:rPr>
              <a:t>6) Making </a:t>
            </a:r>
            <a:r>
              <a:rPr lang="de-DE" sz="1600" dirty="0" err="1">
                <a:latin typeface="Optima" panose="02000503060000020004" pitchFamily="2" charset="0"/>
              </a:rPr>
              <a:t>the</a:t>
            </a:r>
            <a:r>
              <a:rPr lang="de-DE" sz="1600" dirty="0">
                <a:latin typeface="Optima" panose="02000503060000020004" pitchFamily="2" charset="0"/>
              </a:rPr>
              <a:t> </a:t>
            </a:r>
            <a:r>
              <a:rPr lang="de-DE" sz="1600" dirty="0" err="1">
                <a:latin typeface="Optima" panose="02000503060000020004" pitchFamily="2" charset="0"/>
              </a:rPr>
              <a:t>position</a:t>
            </a:r>
            <a:r>
              <a:rPr lang="de-DE" sz="1600" dirty="0">
                <a:latin typeface="Optima" panose="02000503060000020004" pitchFamily="2" charset="0"/>
              </a:rPr>
              <a:t> </a:t>
            </a:r>
            <a:r>
              <a:rPr lang="de-DE" sz="1600" dirty="0" err="1">
                <a:latin typeface="Optima" panose="02000503060000020004" pitchFamily="2" charset="0"/>
              </a:rPr>
              <a:t>delta</a:t>
            </a:r>
            <a:r>
              <a:rPr lang="de-DE" sz="1600" dirty="0">
                <a:latin typeface="Optima" panose="02000503060000020004" pitchFamily="2" charset="0"/>
              </a:rPr>
              <a:t> neutral:</a:t>
            </a:r>
          </a:p>
          <a:p>
            <a:r>
              <a:rPr lang="de-DE" sz="1600" dirty="0">
                <a:latin typeface="Optima" panose="02000503060000020004" pitchFamily="2" charset="0"/>
              </a:rPr>
              <a:t>	</a:t>
            </a:r>
            <a:r>
              <a:rPr lang="de-DE" sz="1600" dirty="0" err="1">
                <a:latin typeface="Optima" panose="02000503060000020004" pitchFamily="2" charset="0"/>
              </a:rPr>
              <a:t>Solving</a:t>
            </a:r>
            <a:r>
              <a:rPr lang="de-DE" sz="1600" dirty="0">
                <a:latin typeface="Optima" panose="02000503060000020004" pitchFamily="2" charset="0"/>
              </a:rPr>
              <a:t>: 0 = 428,70+x*1 (x: </a:t>
            </a:r>
            <a:r>
              <a:rPr lang="de-DE" sz="1600" dirty="0" err="1">
                <a:latin typeface="Optima" panose="02000503060000020004" pitchFamily="2" charset="0"/>
              </a:rPr>
              <a:t>amount</a:t>
            </a:r>
            <a:r>
              <a:rPr lang="de-DE" sz="1600" dirty="0">
                <a:latin typeface="Optima" panose="02000503060000020004" pitchFamily="2" charset="0"/>
              </a:rPr>
              <a:t> </a:t>
            </a:r>
            <a:r>
              <a:rPr lang="de-DE" sz="1600" dirty="0" err="1">
                <a:latin typeface="Optima" panose="02000503060000020004" pitchFamily="2" charset="0"/>
              </a:rPr>
              <a:t>of</a:t>
            </a:r>
            <a:r>
              <a:rPr lang="de-DE" sz="1600" dirty="0">
                <a:latin typeface="Optima" panose="02000503060000020004" pitchFamily="2" charset="0"/>
              </a:rPr>
              <a:t> </a:t>
            </a:r>
            <a:r>
              <a:rPr lang="de-DE" sz="1600" dirty="0" err="1">
                <a:latin typeface="Optima" panose="02000503060000020004" pitchFamily="2" charset="0"/>
              </a:rPr>
              <a:t>underlying</a:t>
            </a:r>
            <a:r>
              <a:rPr lang="de-DE" sz="1600" dirty="0">
                <a:latin typeface="Optima" panose="02000503060000020004" pitchFamily="2" charset="0"/>
              </a:rPr>
              <a:t> </a:t>
            </a:r>
            <a:r>
              <a:rPr lang="de-DE" sz="1600" dirty="0" err="1">
                <a:latin typeface="Optima" panose="02000503060000020004" pitchFamily="2" charset="0"/>
              </a:rPr>
              <a:t>stocks</a:t>
            </a:r>
            <a:r>
              <a:rPr lang="de-DE" sz="1600" dirty="0">
                <a:latin typeface="Optima" panose="02000503060000020004" pitchFamily="2" charset="0"/>
              </a:rPr>
              <a:t>, 1: Delta </a:t>
            </a:r>
            <a:r>
              <a:rPr lang="de-DE" sz="1600" dirty="0" err="1">
                <a:latin typeface="Optima" panose="02000503060000020004" pitchFamily="2" charset="0"/>
              </a:rPr>
              <a:t>of</a:t>
            </a:r>
            <a:r>
              <a:rPr lang="de-DE" sz="1600" dirty="0">
                <a:latin typeface="Optima" panose="02000503060000020004" pitchFamily="2" charset="0"/>
              </a:rPr>
              <a:t> </a:t>
            </a:r>
            <a:r>
              <a:rPr lang="de-DE" sz="1600" dirty="0" err="1">
                <a:latin typeface="Optima" panose="02000503060000020004" pitchFamily="2" charset="0"/>
              </a:rPr>
              <a:t>the</a:t>
            </a:r>
            <a:r>
              <a:rPr lang="de-DE" sz="1600" dirty="0">
                <a:latin typeface="Optima" panose="02000503060000020004" pitchFamily="2" charset="0"/>
              </a:rPr>
              <a:t> stock)</a:t>
            </a:r>
          </a:p>
          <a:p>
            <a:r>
              <a:rPr lang="de-DE" sz="1600" dirty="0">
                <a:latin typeface="Optima" panose="02000503060000020004" pitchFamily="2" charset="0"/>
              </a:rPr>
              <a:t>	x = -428,70 -&gt; Go Short in 428,70 </a:t>
            </a:r>
            <a:r>
              <a:rPr lang="de-DE" sz="1600" dirty="0" err="1">
                <a:latin typeface="Optima" panose="02000503060000020004" pitchFamily="2" charset="0"/>
              </a:rPr>
              <a:t>units</a:t>
            </a:r>
            <a:r>
              <a:rPr lang="de-DE" sz="1600" dirty="0">
                <a:latin typeface="Optima" panose="02000503060000020004" pitchFamily="2" charset="0"/>
              </a:rPr>
              <a:t> </a:t>
            </a:r>
            <a:r>
              <a:rPr lang="de-DE" sz="1600" dirty="0" err="1">
                <a:latin typeface="Optima" panose="02000503060000020004" pitchFamily="2" charset="0"/>
              </a:rPr>
              <a:t>of</a:t>
            </a:r>
            <a:r>
              <a:rPr lang="de-DE" sz="1600" dirty="0">
                <a:latin typeface="Optima" panose="02000503060000020004" pitchFamily="2" charset="0"/>
              </a:rPr>
              <a:t> </a:t>
            </a:r>
            <a:r>
              <a:rPr lang="de-DE" sz="1600" dirty="0" err="1">
                <a:latin typeface="Optima" panose="02000503060000020004" pitchFamily="2" charset="0"/>
              </a:rPr>
              <a:t>the</a:t>
            </a:r>
            <a:r>
              <a:rPr lang="de-DE" sz="1600" dirty="0">
                <a:latin typeface="Optima" panose="02000503060000020004" pitchFamily="2" charset="0"/>
              </a:rPr>
              <a:t> </a:t>
            </a:r>
            <a:r>
              <a:rPr lang="de-DE" sz="1600" dirty="0" err="1">
                <a:latin typeface="Optima" panose="02000503060000020004" pitchFamily="2" charset="0"/>
              </a:rPr>
              <a:t>underlying</a:t>
            </a:r>
            <a:r>
              <a:rPr lang="de-DE" sz="1600" dirty="0">
                <a:latin typeface="Optima" panose="02000503060000020004" pitchFamily="2" charset="0"/>
              </a:rPr>
              <a:t> stock </a:t>
            </a:r>
            <a:r>
              <a:rPr lang="de-DE" sz="1600" dirty="0" err="1">
                <a:latin typeface="Optima" panose="02000503060000020004" pitchFamily="2" charset="0"/>
              </a:rPr>
              <a:t>to</a:t>
            </a:r>
            <a:r>
              <a:rPr lang="de-DE" sz="1600" dirty="0">
                <a:latin typeface="Optima" panose="02000503060000020004" pitchFamily="2" charset="0"/>
              </a:rPr>
              <a:t> </a:t>
            </a:r>
            <a:r>
              <a:rPr lang="de-DE" sz="1600" dirty="0" err="1">
                <a:latin typeface="Optima" panose="02000503060000020004" pitchFamily="2" charset="0"/>
              </a:rPr>
              <a:t>make</a:t>
            </a:r>
            <a:r>
              <a:rPr lang="de-DE" sz="1600" dirty="0">
                <a:latin typeface="Optima" panose="02000503060000020004" pitchFamily="2" charset="0"/>
              </a:rPr>
              <a:t> </a:t>
            </a:r>
            <a:r>
              <a:rPr lang="de-DE" sz="1600" dirty="0" err="1">
                <a:latin typeface="Optima" panose="02000503060000020004" pitchFamily="2" charset="0"/>
              </a:rPr>
              <a:t>the</a:t>
            </a:r>
            <a:r>
              <a:rPr lang="de-DE" sz="1600" dirty="0">
                <a:latin typeface="Optima" panose="02000503060000020004" pitchFamily="2" charset="0"/>
              </a:rPr>
              <a:t> </a:t>
            </a:r>
            <a:r>
              <a:rPr lang="de-DE" sz="1600" dirty="0" err="1">
                <a:latin typeface="Optima" panose="02000503060000020004" pitchFamily="2" charset="0"/>
              </a:rPr>
              <a:t>portfolio</a:t>
            </a:r>
            <a:r>
              <a:rPr lang="de-DE" sz="1600" dirty="0">
                <a:latin typeface="Optima" panose="02000503060000020004" pitchFamily="2" charset="0"/>
              </a:rPr>
              <a:t> Delta neutral! </a:t>
            </a:r>
          </a:p>
          <a:p>
            <a:r>
              <a:rPr lang="de-DE" sz="1600" dirty="0">
                <a:latin typeface="Optima" panose="02000503060000020004" pitchFamily="2" charset="0"/>
              </a:rPr>
              <a:t>	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09D35B1-5555-2092-468C-0DAE5C825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742" y="2914693"/>
            <a:ext cx="3632200" cy="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53748D0C-F5BB-080B-22DA-D07A1F1D3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271" y="3604704"/>
            <a:ext cx="43053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13F134EF-9DA2-938D-91CA-48857AE9A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587" y="2990893"/>
            <a:ext cx="9525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613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5975895" cy="680805"/>
          </a:xfrm>
        </p:spPr>
        <p:txBody>
          <a:bodyPr>
            <a:normAutofit/>
          </a:bodyPr>
          <a:lstStyle/>
          <a:p>
            <a:r>
              <a:rPr lang="de-DE" sz="2400" b="1" dirty="0" err="1">
                <a:latin typeface="Optima" panose="02000503060000020004" pitchFamily="2" charset="0"/>
              </a:rPr>
              <a:t>Examples</a:t>
            </a:r>
            <a:r>
              <a:rPr lang="de-DE" sz="2400" b="1" dirty="0">
                <a:latin typeface="Optima" panose="02000503060000020004" pitchFamily="2" charset="0"/>
              </a:rPr>
              <a:t> </a:t>
            </a:r>
            <a:r>
              <a:rPr lang="de-DE" sz="2400" b="1" dirty="0" err="1">
                <a:latin typeface="Optima" panose="02000503060000020004" pitchFamily="2" charset="0"/>
              </a:rPr>
              <a:t>of</a:t>
            </a:r>
            <a:r>
              <a:rPr lang="de-DE" sz="2400" b="1" dirty="0">
                <a:latin typeface="Optima" panose="02000503060000020004" pitchFamily="2" charset="0"/>
              </a:rPr>
              <a:t> a </a:t>
            </a:r>
            <a:r>
              <a:rPr lang="de-DE" sz="2400" b="1" dirty="0" err="1">
                <a:latin typeface="Optima" panose="02000503060000020004" pitchFamily="2" charset="0"/>
              </a:rPr>
              <a:t>static</a:t>
            </a:r>
            <a:r>
              <a:rPr lang="de-DE" sz="2400" b="1" dirty="0">
                <a:latin typeface="Optima" panose="02000503060000020004" pitchFamily="2" charset="0"/>
              </a:rPr>
              <a:t> Hedge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latin typeface="Optima" panose="02000503060000020004" pitchFamily="2" charset="0"/>
              </a:rPr>
              <a:t>Delta Hedging – </a:t>
            </a:r>
            <a:r>
              <a:rPr lang="de-DE" sz="1400" dirty="0" err="1">
                <a:latin typeface="Optima" panose="02000503060000020004" pitchFamily="2" charset="0"/>
              </a:rPr>
              <a:t>Example</a:t>
            </a:r>
            <a:r>
              <a:rPr lang="de-DE" sz="1400" dirty="0">
                <a:latin typeface="Optima" panose="02000503060000020004" pitchFamily="2" charset="0"/>
              </a:rPr>
              <a:t> </a:t>
            </a:r>
            <a:r>
              <a:rPr lang="de-DE" sz="1400" dirty="0" err="1">
                <a:latin typeface="Optima" panose="02000503060000020004" pitchFamily="2" charset="0"/>
              </a:rPr>
              <a:t>Step-by-Step</a:t>
            </a:r>
            <a:endParaRPr lang="de-DE" sz="1400" dirty="0">
              <a:latin typeface="Optima" panose="02000503060000020004" pitchFamily="2" charset="0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18</a:t>
            </a:fld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D7D4491-8D2B-604F-BA18-542F49645D5B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5D575806-F65F-E303-4E0F-6C0457E6A9C8}"/>
              </a:ext>
            </a:extLst>
          </p:cNvPr>
          <p:cNvSpPr txBox="1"/>
          <p:nvPr/>
        </p:nvSpPr>
        <p:spPr>
          <a:xfrm>
            <a:off x="353064" y="1637655"/>
            <a:ext cx="2223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Optima" panose="02000503060000020004" pitchFamily="2" charset="0"/>
              </a:rPr>
              <a:t>Portfolio </a:t>
            </a:r>
            <a:r>
              <a:rPr lang="de-DE" dirty="0" err="1">
                <a:latin typeface="Optima" panose="02000503060000020004" pitchFamily="2" charset="0"/>
              </a:rPr>
              <a:t>overview</a:t>
            </a:r>
            <a:r>
              <a:rPr lang="de-DE" dirty="0">
                <a:latin typeface="Optima" panose="02000503060000020004" pitchFamily="2" charset="0"/>
              </a:rPr>
              <a:t>: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D3994D8-AF9E-6E14-8380-3D059844319B}"/>
              </a:ext>
            </a:extLst>
          </p:cNvPr>
          <p:cNvSpPr/>
          <p:nvPr/>
        </p:nvSpPr>
        <p:spPr>
          <a:xfrm>
            <a:off x="4648201" y="2644872"/>
            <a:ext cx="3370733" cy="314705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FF922680-A264-5A12-DD91-DDECC4CB17EA}"/>
              </a:ext>
            </a:extLst>
          </p:cNvPr>
          <p:cNvCxnSpPr>
            <a:cxnSpLocks/>
            <a:stCxn id="20" idx="0"/>
          </p:cNvCxnSpPr>
          <p:nvPr/>
        </p:nvCxnSpPr>
        <p:spPr>
          <a:xfrm>
            <a:off x="6333568" y="2644872"/>
            <a:ext cx="0" cy="1559849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51B79EC0-E24D-B429-69B6-6283E706E79E}"/>
              </a:ext>
            </a:extLst>
          </p:cNvPr>
          <p:cNvCxnSpPr>
            <a:cxnSpLocks/>
            <a:stCxn id="20" idx="5"/>
          </p:cNvCxnSpPr>
          <p:nvPr/>
        </p:nvCxnSpPr>
        <p:spPr>
          <a:xfrm flipH="1" flipV="1">
            <a:off x="6333568" y="4204721"/>
            <a:ext cx="1191734" cy="112633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B1B3C051-E957-8391-42D9-B3124F30482A}"/>
              </a:ext>
            </a:extLst>
          </p:cNvPr>
          <p:cNvSpPr/>
          <p:nvPr/>
        </p:nvSpPr>
        <p:spPr>
          <a:xfrm>
            <a:off x="1925202" y="4073897"/>
            <a:ext cx="2321358" cy="92412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Optima" panose="02000503060000020004" pitchFamily="2" charset="0"/>
              </a:rPr>
              <a:t>Long: 1000 US $</a:t>
            </a:r>
          </a:p>
          <a:p>
            <a:pPr algn="ctr"/>
            <a:r>
              <a:rPr lang="de-DE" dirty="0">
                <a:latin typeface="Optima" panose="02000503060000020004" pitchFamily="2" charset="0"/>
              </a:rPr>
              <a:t>= 2592 Calls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55134E36-7B8A-FC4A-6C36-CDFBCBE394F9}"/>
              </a:ext>
            </a:extLst>
          </p:cNvPr>
          <p:cNvSpPr/>
          <p:nvPr/>
        </p:nvSpPr>
        <p:spPr>
          <a:xfrm>
            <a:off x="8152581" y="2055221"/>
            <a:ext cx="2321358" cy="12326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Optima" panose="02000503060000020004" pitchFamily="2" charset="0"/>
              </a:rPr>
              <a:t>Short: 428,70 </a:t>
            </a:r>
            <a:r>
              <a:rPr lang="de-DE" dirty="0" err="1">
                <a:latin typeface="Optima" panose="02000503060000020004" pitchFamily="2" charset="0"/>
              </a:rPr>
              <a:t>units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of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underlying</a:t>
            </a:r>
            <a:r>
              <a:rPr lang="de-DE" dirty="0">
                <a:latin typeface="Optima" panose="02000503060000020004" pitchFamily="2" charset="0"/>
              </a:rPr>
              <a:t> stock</a:t>
            </a:r>
          </a:p>
        </p:txBody>
      </p:sp>
      <p:sp>
        <p:nvSpPr>
          <p:cNvPr id="26" name="Kreis 25">
            <a:extLst>
              <a:ext uri="{FF2B5EF4-FFF2-40B4-BE49-F238E27FC236}">
                <a16:creationId xmlns:a16="http://schemas.microsoft.com/office/drawing/2014/main" id="{B07C82ED-284C-588A-A835-6531D61D79FD}"/>
              </a:ext>
            </a:extLst>
          </p:cNvPr>
          <p:cNvSpPr/>
          <p:nvPr/>
        </p:nvSpPr>
        <p:spPr>
          <a:xfrm>
            <a:off x="4648200" y="2631200"/>
            <a:ext cx="3370734" cy="3188298"/>
          </a:xfrm>
          <a:prstGeom prst="pie">
            <a:avLst>
              <a:gd name="adj1" fmla="val 0"/>
              <a:gd name="adj2" fmla="val 16269810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483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5975895" cy="680805"/>
          </a:xfrm>
        </p:spPr>
        <p:txBody>
          <a:bodyPr>
            <a:normAutofit/>
          </a:bodyPr>
          <a:lstStyle/>
          <a:p>
            <a:r>
              <a:rPr lang="de-DE" sz="2400" b="1" dirty="0" err="1">
                <a:latin typeface="Optima" panose="02000503060000020004" pitchFamily="2" charset="0"/>
              </a:rPr>
              <a:t>Examples</a:t>
            </a:r>
            <a:r>
              <a:rPr lang="de-DE" sz="2400" b="1" dirty="0">
                <a:latin typeface="Optima" panose="02000503060000020004" pitchFamily="2" charset="0"/>
              </a:rPr>
              <a:t> </a:t>
            </a:r>
            <a:r>
              <a:rPr lang="de-DE" sz="2400" b="1" dirty="0" err="1">
                <a:latin typeface="Optima" panose="02000503060000020004" pitchFamily="2" charset="0"/>
              </a:rPr>
              <a:t>of</a:t>
            </a:r>
            <a:r>
              <a:rPr lang="de-DE" sz="2400" b="1" dirty="0">
                <a:latin typeface="Optima" panose="02000503060000020004" pitchFamily="2" charset="0"/>
              </a:rPr>
              <a:t> a </a:t>
            </a:r>
            <a:r>
              <a:rPr lang="de-DE" sz="2400" b="1" dirty="0" err="1">
                <a:latin typeface="Optima" panose="02000503060000020004" pitchFamily="2" charset="0"/>
              </a:rPr>
              <a:t>static</a:t>
            </a:r>
            <a:r>
              <a:rPr lang="de-DE" sz="2400" b="1" dirty="0">
                <a:latin typeface="Optima" panose="02000503060000020004" pitchFamily="2" charset="0"/>
              </a:rPr>
              <a:t> Hedge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latin typeface="Optima" panose="02000503060000020004" pitchFamily="2" charset="0"/>
              </a:rPr>
              <a:t>Delta Hedging – </a:t>
            </a:r>
            <a:r>
              <a:rPr lang="de-DE" sz="1400" dirty="0" err="1">
                <a:latin typeface="Optima" panose="02000503060000020004" pitchFamily="2" charset="0"/>
              </a:rPr>
              <a:t>Example</a:t>
            </a:r>
            <a:r>
              <a:rPr lang="de-DE" sz="1400" dirty="0">
                <a:latin typeface="Optima" panose="02000503060000020004" pitchFamily="2" charset="0"/>
              </a:rPr>
              <a:t> </a:t>
            </a:r>
            <a:r>
              <a:rPr lang="de-DE" sz="1400" dirty="0" err="1">
                <a:latin typeface="Optima" panose="02000503060000020004" pitchFamily="2" charset="0"/>
              </a:rPr>
              <a:t>Step-by-Step</a:t>
            </a:r>
            <a:endParaRPr lang="de-DE" sz="1400" dirty="0">
              <a:latin typeface="Optima" panose="02000503060000020004" pitchFamily="2" charset="0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19</a:t>
            </a:fld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D7D4491-8D2B-604F-BA18-542F49645D5B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E503D6E6-F21A-6EF9-B688-22B740BF7EB6}"/>
              </a:ext>
            </a:extLst>
          </p:cNvPr>
          <p:cNvSpPr txBox="1"/>
          <p:nvPr/>
        </p:nvSpPr>
        <p:spPr>
          <a:xfrm>
            <a:off x="267030" y="1433343"/>
            <a:ext cx="1127713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 err="1">
                <a:latin typeface="Optima" panose="02000503060000020004" pitchFamily="2" charset="0"/>
              </a:rPr>
              <a:t>Sidetask</a:t>
            </a:r>
            <a:r>
              <a:rPr lang="de-DE" u="sng" dirty="0">
                <a:latin typeface="Optima" panose="02000503060000020004" pitchFamily="2" charset="0"/>
              </a:rPr>
              <a:t>:</a:t>
            </a:r>
          </a:p>
          <a:p>
            <a:r>
              <a:rPr lang="de-DE" dirty="0" err="1">
                <a:latin typeface="Optima" panose="02000503060000020004" pitchFamily="2" charset="0"/>
              </a:rPr>
              <a:t>What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is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Profit/ Loss </a:t>
            </a:r>
            <a:r>
              <a:rPr lang="de-DE" dirty="0" err="1">
                <a:latin typeface="Optima" panose="02000503060000020004" pitchFamily="2" charset="0"/>
              </a:rPr>
              <a:t>for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portfolio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when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underlying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price</a:t>
            </a:r>
            <a:r>
              <a:rPr lang="de-DE" dirty="0">
                <a:latin typeface="Optima" panose="02000503060000020004" pitchFamily="2" charset="0"/>
              </a:rPr>
              <a:t> S </a:t>
            </a:r>
            <a:r>
              <a:rPr lang="de-DE" dirty="0" err="1">
                <a:latin typeface="Optima" panose="02000503060000020004" pitchFamily="2" charset="0"/>
              </a:rPr>
              <a:t>jumps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to</a:t>
            </a:r>
            <a:r>
              <a:rPr lang="de-DE" dirty="0">
                <a:latin typeface="Optima" panose="02000503060000020004" pitchFamily="2" charset="0"/>
              </a:rPr>
              <a:t> 100 $?</a:t>
            </a:r>
          </a:p>
          <a:p>
            <a:endParaRPr lang="de-DE" dirty="0">
              <a:latin typeface="Optima" panose="02000503060000020004" pitchFamily="2" charset="0"/>
            </a:endParaRPr>
          </a:p>
          <a:p>
            <a:endParaRPr lang="de-DE" dirty="0">
              <a:latin typeface="Optima" panose="02000503060000020004" pitchFamily="2" charset="0"/>
            </a:endParaRPr>
          </a:p>
          <a:p>
            <a:r>
              <a:rPr lang="de-DE" dirty="0">
                <a:latin typeface="Optima" panose="02000503060000020004" pitchFamily="2" charset="0"/>
              </a:rPr>
              <a:t>At </a:t>
            </a:r>
            <a:r>
              <a:rPr lang="de-DE" dirty="0" err="1">
                <a:latin typeface="Optima" panose="02000503060000020004" pitchFamily="2" charset="0"/>
              </a:rPr>
              <a:t>first</a:t>
            </a:r>
            <a:r>
              <a:rPr lang="de-DE" dirty="0">
                <a:latin typeface="Optima" panose="02000503060000020004" pitchFamily="2" charset="0"/>
              </a:rPr>
              <a:t>: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loss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of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Short </a:t>
            </a:r>
            <a:r>
              <a:rPr lang="de-DE" dirty="0" err="1">
                <a:latin typeface="Optima" panose="02000503060000020004" pitchFamily="2" charset="0"/>
              </a:rPr>
              <a:t>position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as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underlying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rises</a:t>
            </a:r>
            <a:r>
              <a:rPr lang="de-DE" dirty="0">
                <a:latin typeface="Optima" panose="02000503060000020004" pitchFamily="2" charset="0"/>
              </a:rPr>
              <a:t>:</a:t>
            </a:r>
          </a:p>
          <a:p>
            <a:r>
              <a:rPr lang="de-DE" dirty="0">
                <a:latin typeface="Optima" panose="02000503060000020004" pitchFamily="2" charset="0"/>
              </a:rPr>
              <a:t>	428,70*1 = 428,70</a:t>
            </a:r>
          </a:p>
          <a:p>
            <a:r>
              <a:rPr lang="de-DE" dirty="0" err="1">
                <a:latin typeface="Optima" panose="02000503060000020004" pitchFamily="2" charset="0"/>
              </a:rPr>
              <a:t>Now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underlying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price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is</a:t>
            </a:r>
            <a:r>
              <a:rPr lang="de-DE" dirty="0">
                <a:latin typeface="Optima" panose="02000503060000020004" pitchFamily="2" charset="0"/>
              </a:rPr>
              <a:t> S=100 $: </a:t>
            </a:r>
            <a:r>
              <a:rPr lang="de-DE" dirty="0" err="1">
                <a:latin typeface="Optima" panose="02000503060000020004" pitchFamily="2" charset="0"/>
              </a:rPr>
              <a:t>Calculating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fair </a:t>
            </a:r>
            <a:r>
              <a:rPr lang="de-DE" dirty="0" err="1">
                <a:latin typeface="Optima" panose="02000503060000020004" pitchFamily="2" charset="0"/>
              </a:rPr>
              <a:t>value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using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BSM </a:t>
            </a:r>
            <a:r>
              <a:rPr lang="de-DE" dirty="0" err="1">
                <a:latin typeface="Optima" panose="02000503060000020004" pitchFamily="2" charset="0"/>
              </a:rPr>
              <a:t>formula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for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new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price</a:t>
            </a:r>
            <a:r>
              <a:rPr lang="de-DE" dirty="0">
                <a:latin typeface="Optima" panose="02000503060000020004" pitchFamily="2" charset="0"/>
              </a:rPr>
              <a:t>:</a:t>
            </a:r>
          </a:p>
          <a:p>
            <a:r>
              <a:rPr lang="de-DE" dirty="0">
                <a:latin typeface="Optima" panose="02000503060000020004" pitchFamily="2" charset="0"/>
              </a:rPr>
              <a:t>	Call(S=100): 0,5808</a:t>
            </a:r>
          </a:p>
          <a:p>
            <a:endParaRPr lang="de-DE" dirty="0">
              <a:latin typeface="Optima" panose="02000503060000020004" pitchFamily="2" charset="0"/>
            </a:endParaRPr>
          </a:p>
          <a:p>
            <a:r>
              <a:rPr lang="de-DE" dirty="0" err="1">
                <a:latin typeface="Optima" panose="02000503060000020004" pitchFamily="2" charset="0"/>
              </a:rPr>
              <a:t>Calculating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gain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of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our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created</a:t>
            </a:r>
            <a:r>
              <a:rPr lang="de-DE" dirty="0">
                <a:latin typeface="Optima" panose="02000503060000020004" pitchFamily="2" charset="0"/>
              </a:rPr>
              <a:t> Delta neutral </a:t>
            </a:r>
            <a:r>
              <a:rPr lang="de-DE" dirty="0" err="1">
                <a:latin typeface="Optima" panose="02000503060000020004" pitchFamily="2" charset="0"/>
              </a:rPr>
              <a:t>portfolio</a:t>
            </a:r>
            <a:r>
              <a:rPr lang="de-DE" dirty="0">
                <a:latin typeface="Optima" panose="02000503060000020004" pitchFamily="2" charset="0"/>
              </a:rPr>
              <a:t>:</a:t>
            </a:r>
          </a:p>
          <a:p>
            <a:r>
              <a:rPr lang="de-DE" dirty="0">
                <a:latin typeface="Optima" panose="02000503060000020004" pitchFamily="2" charset="0"/>
              </a:rPr>
              <a:t>	N*(Call(S=100)-Call(S=99))</a:t>
            </a:r>
          </a:p>
          <a:p>
            <a:r>
              <a:rPr lang="de-DE" dirty="0">
                <a:latin typeface="Optima" panose="02000503060000020004" pitchFamily="2" charset="0"/>
              </a:rPr>
              <a:t>	2592 Calls*(0,5808-0,3858) = 505,37 $ -&gt; </a:t>
            </a:r>
            <a:r>
              <a:rPr lang="de-DE" dirty="0" err="1">
                <a:latin typeface="Optima" panose="02000503060000020004" pitchFamily="2" charset="0"/>
              </a:rPr>
              <a:t>is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value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of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our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created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position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when</a:t>
            </a:r>
            <a:r>
              <a:rPr lang="de-DE" dirty="0">
                <a:latin typeface="Optima" panose="02000503060000020004" pitchFamily="2" charset="0"/>
              </a:rPr>
              <a:t> S=100 $!</a:t>
            </a:r>
          </a:p>
          <a:p>
            <a:endParaRPr lang="de-DE" dirty="0">
              <a:latin typeface="Optima" panose="02000503060000020004" pitchFamily="2" charset="0"/>
            </a:endParaRPr>
          </a:p>
          <a:p>
            <a:r>
              <a:rPr lang="de-DE" dirty="0">
                <a:latin typeface="Optima" panose="02000503060000020004" pitchFamily="2" charset="0"/>
              </a:rPr>
              <a:t>Total Profit:</a:t>
            </a:r>
          </a:p>
          <a:p>
            <a:r>
              <a:rPr lang="de-DE" dirty="0">
                <a:latin typeface="Optima" panose="02000503060000020004" pitchFamily="2" charset="0"/>
              </a:rPr>
              <a:t>	505,37 $-428,70 $ (Loss </a:t>
            </a:r>
            <a:r>
              <a:rPr lang="de-DE" dirty="0" err="1">
                <a:latin typeface="Optima" panose="02000503060000020004" pitchFamily="2" charset="0"/>
              </a:rPr>
              <a:t>from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Short </a:t>
            </a:r>
            <a:r>
              <a:rPr lang="de-DE" dirty="0" err="1">
                <a:latin typeface="Optima" panose="02000503060000020004" pitchFamily="2" charset="0"/>
              </a:rPr>
              <a:t>position</a:t>
            </a:r>
            <a:r>
              <a:rPr lang="de-DE" dirty="0">
                <a:latin typeface="Optima" panose="02000503060000020004" pitchFamily="2" charset="0"/>
              </a:rPr>
              <a:t>) = 76,67 $</a:t>
            </a:r>
          </a:p>
          <a:p>
            <a:endParaRPr lang="de-DE" dirty="0">
              <a:latin typeface="Optima" panose="02000503060000020004" pitchFamily="2" charset="0"/>
            </a:endParaRPr>
          </a:p>
          <a:p>
            <a:r>
              <a:rPr lang="de-DE" dirty="0">
                <a:latin typeface="Optima" panose="02000503060000020004" pitchFamily="2" charset="0"/>
              </a:rPr>
              <a:t>Profit: 76,67 $</a:t>
            </a:r>
          </a:p>
        </p:txBody>
      </p:sp>
    </p:spTree>
    <p:extLst>
      <p:ext uri="{BB962C8B-B14F-4D97-AF65-F5344CB8AC3E}">
        <p14:creationId xmlns:p14="http://schemas.microsoft.com/office/powerpoint/2010/main" val="1531676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5975895" cy="680805"/>
          </a:xfrm>
        </p:spPr>
        <p:txBody>
          <a:bodyPr>
            <a:normAutofit/>
          </a:bodyPr>
          <a:lstStyle/>
          <a:p>
            <a:r>
              <a:rPr lang="de-DE" sz="2400" b="1">
                <a:latin typeface="Optima" panose="02000503060000020004" pitchFamily="2" charset="0"/>
              </a:rPr>
              <a:t>Agenda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 err="1">
                <a:latin typeface="Optima" panose="02000503060000020004" pitchFamily="2" charset="0"/>
              </a:rPr>
              <a:t>Overview</a:t>
            </a:r>
            <a:endParaRPr lang="de-DE" sz="1400" dirty="0">
              <a:latin typeface="Optima" panose="02000503060000020004" pitchFamily="2" charset="0"/>
            </a:endParaRPr>
          </a:p>
        </p:txBody>
      </p:sp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FE3FD33A-0C09-7C46-82D6-7A897D478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91079"/>
              </p:ext>
            </p:extLst>
          </p:nvPr>
        </p:nvGraphicFramePr>
        <p:xfrm>
          <a:off x="1482068" y="1681737"/>
          <a:ext cx="8795335" cy="464066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181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832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err="1">
                          <a:latin typeface="Optima" panose="02000503060000020004" pitchFamily="2" charset="0"/>
                        </a:rPr>
                        <a:t>Determinants</a:t>
                      </a:r>
                      <a:r>
                        <a:rPr lang="de-DE" sz="1800" dirty="0">
                          <a:latin typeface="Optima" panose="02000503060000020004" pitchFamily="2" charset="0"/>
                        </a:rPr>
                        <a:t> </a:t>
                      </a:r>
                      <a:r>
                        <a:rPr lang="de-DE" sz="1800" dirty="0" err="1">
                          <a:latin typeface="Optima" panose="02000503060000020004" pitchFamily="2" charset="0"/>
                        </a:rPr>
                        <a:t>of</a:t>
                      </a:r>
                      <a:r>
                        <a:rPr lang="de-DE" sz="1800" dirty="0">
                          <a:latin typeface="Optima" panose="02000503060000020004" pitchFamily="2" charset="0"/>
                        </a:rPr>
                        <a:t> </a:t>
                      </a:r>
                      <a:r>
                        <a:rPr lang="de-DE" sz="1800" dirty="0" err="1">
                          <a:latin typeface="Optima" panose="02000503060000020004" pitchFamily="2" charset="0"/>
                        </a:rPr>
                        <a:t>the</a:t>
                      </a:r>
                      <a:r>
                        <a:rPr lang="de-DE" sz="1800" dirty="0">
                          <a:latin typeface="Optima" panose="02000503060000020004" pitchFamily="2" charset="0"/>
                        </a:rPr>
                        <a:t> </a:t>
                      </a:r>
                      <a:r>
                        <a:rPr lang="de-DE" sz="1800" dirty="0" err="1">
                          <a:latin typeface="Optima" panose="02000503060000020004" pitchFamily="2" charset="0"/>
                        </a:rPr>
                        <a:t>option</a:t>
                      </a:r>
                      <a:r>
                        <a:rPr lang="de-DE" sz="1800" dirty="0">
                          <a:latin typeface="Optima" panose="02000503060000020004" pitchFamily="2" charset="0"/>
                        </a:rPr>
                        <a:t> </a:t>
                      </a:r>
                      <a:r>
                        <a:rPr lang="de-DE" sz="1800" dirty="0" err="1">
                          <a:latin typeface="Optima" panose="02000503060000020004" pitchFamily="2" charset="0"/>
                        </a:rPr>
                        <a:t>price</a:t>
                      </a:r>
                      <a:endParaRPr lang="de-DE" sz="1800" dirty="0">
                        <a:latin typeface="Optima" panose="02000503060000020004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E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/>
                          </a:solidFill>
                          <a:latin typeface="Optima" panose="02000503060000020004" pitchFamily="2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190"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de-DE" sz="1800" dirty="0">
                          <a:latin typeface="Optima" panose="02000503060000020004" pitchFamily="2" charset="0"/>
                        </a:rPr>
                        <a:t>The </a:t>
                      </a:r>
                      <a:r>
                        <a:rPr lang="de-DE" sz="1800" dirty="0" err="1">
                          <a:latin typeface="Optima" panose="02000503060000020004" pitchFamily="2" charset="0"/>
                        </a:rPr>
                        <a:t>Greeks</a:t>
                      </a:r>
                      <a:endParaRPr lang="de-DE" sz="1800" dirty="0">
                        <a:latin typeface="Optima" panose="02000503060000020004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E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/>
                          </a:solidFill>
                          <a:latin typeface="Optima" panose="02000503060000020004" pitchFamily="2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190">
                <a:tc>
                  <a:txBody>
                    <a:bodyPr/>
                    <a:lstStyle/>
                    <a:p>
                      <a:r>
                        <a:rPr lang="de-DE" sz="1800" dirty="0">
                          <a:latin typeface="Optima" panose="02000503060000020004" pitchFamily="2" charset="0"/>
                        </a:rPr>
                        <a:t>   Call Option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E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tima" panose="02000503060000020004" pitchFamily="2" charset="0"/>
                        </a:rPr>
                        <a:t>2.1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32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>
                          <a:latin typeface="Optima" panose="02000503060000020004" pitchFamily="2" charset="0"/>
                        </a:rPr>
                        <a:t>   Put Option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E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tima" panose="02000503060000020004" pitchFamily="2" charset="0"/>
                        </a:rPr>
                        <a:t>2.2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3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>
                          <a:latin typeface="Optima" panose="02000503060000020004" pitchFamily="2" charset="0"/>
                        </a:rPr>
                        <a:t>   </a:t>
                      </a:r>
                      <a:r>
                        <a:rPr lang="de-DE" sz="1800" dirty="0" err="1">
                          <a:latin typeface="Optima" panose="02000503060000020004" pitchFamily="2" charset="0"/>
                        </a:rPr>
                        <a:t>Interpretations</a:t>
                      </a:r>
                      <a:r>
                        <a:rPr lang="de-DE" sz="1800" dirty="0">
                          <a:latin typeface="Optima" panose="02000503060000020004" pitchFamily="2" charset="0"/>
                        </a:rPr>
                        <a:t> </a:t>
                      </a:r>
                      <a:r>
                        <a:rPr lang="de-DE" sz="1800" dirty="0" err="1">
                          <a:latin typeface="Optima" panose="02000503060000020004" pitchFamily="2" charset="0"/>
                        </a:rPr>
                        <a:t>of</a:t>
                      </a:r>
                      <a:r>
                        <a:rPr lang="de-DE" sz="1800" dirty="0">
                          <a:latin typeface="Optima" panose="02000503060000020004" pitchFamily="2" charset="0"/>
                        </a:rPr>
                        <a:t> </a:t>
                      </a:r>
                      <a:r>
                        <a:rPr lang="de-DE" sz="1800" dirty="0" err="1">
                          <a:latin typeface="Optima" panose="02000503060000020004" pitchFamily="2" charset="0"/>
                        </a:rPr>
                        <a:t>the</a:t>
                      </a:r>
                      <a:r>
                        <a:rPr lang="de-DE" sz="1800" dirty="0">
                          <a:latin typeface="Optima" panose="02000503060000020004" pitchFamily="2" charset="0"/>
                        </a:rPr>
                        <a:t> </a:t>
                      </a:r>
                      <a:r>
                        <a:rPr lang="de-DE" sz="1800" dirty="0" err="1">
                          <a:latin typeface="Optima" panose="02000503060000020004" pitchFamily="2" charset="0"/>
                        </a:rPr>
                        <a:t>Greeks</a:t>
                      </a:r>
                      <a:r>
                        <a:rPr lang="de-DE" sz="1800" dirty="0">
                          <a:latin typeface="Optima" panose="02000503060000020004" pitchFamily="2" charset="0"/>
                        </a:rPr>
                        <a:t>: </a:t>
                      </a:r>
                      <a:r>
                        <a:rPr lang="de-DE" sz="1800" dirty="0" err="1">
                          <a:latin typeface="Optima" panose="02000503060000020004" pitchFamily="2" charset="0"/>
                        </a:rPr>
                        <a:t>Example</a:t>
                      </a:r>
                      <a:r>
                        <a:rPr lang="de-DE" sz="1800" dirty="0">
                          <a:latin typeface="Optima" panose="02000503060000020004" pitchFamily="2" charset="0"/>
                        </a:rPr>
                        <a:t> </a:t>
                      </a:r>
                      <a:r>
                        <a:rPr lang="de-DE" sz="1800" dirty="0" err="1">
                          <a:latin typeface="Optima" panose="02000503060000020004" pitchFamily="2" charset="0"/>
                        </a:rPr>
                        <a:t>of</a:t>
                      </a:r>
                      <a:r>
                        <a:rPr lang="de-DE" sz="1800" dirty="0">
                          <a:latin typeface="Optima" panose="02000503060000020004" pitchFamily="2" charset="0"/>
                        </a:rPr>
                        <a:t> a Call Option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E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tima" panose="02000503060000020004" pitchFamily="2" charset="0"/>
                        </a:rPr>
                        <a:t>2.3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83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>
                          <a:latin typeface="Optima" panose="02000503060000020004" pitchFamily="2" charset="0"/>
                        </a:rPr>
                        <a:t>   The </a:t>
                      </a:r>
                      <a:r>
                        <a:rPr lang="de-DE" sz="1800" dirty="0" err="1">
                          <a:latin typeface="Optima" panose="02000503060000020004" pitchFamily="2" charset="0"/>
                        </a:rPr>
                        <a:t>concept</a:t>
                      </a:r>
                      <a:r>
                        <a:rPr lang="de-DE" sz="1800" dirty="0">
                          <a:latin typeface="Optima" panose="02000503060000020004" pitchFamily="2" charset="0"/>
                        </a:rPr>
                        <a:t> </a:t>
                      </a:r>
                      <a:r>
                        <a:rPr lang="de-DE" sz="1800" dirty="0" err="1">
                          <a:latin typeface="Optima" panose="02000503060000020004" pitchFamily="2" charset="0"/>
                        </a:rPr>
                        <a:t>of</a:t>
                      </a:r>
                      <a:r>
                        <a:rPr lang="de-DE" sz="1800" dirty="0">
                          <a:latin typeface="Optima" panose="02000503060000020004" pitchFamily="2" charset="0"/>
                        </a:rPr>
                        <a:t> </a:t>
                      </a:r>
                      <a:r>
                        <a:rPr lang="de-DE" sz="1800" dirty="0" err="1">
                          <a:latin typeface="Optima" panose="02000503060000020004" pitchFamily="2" charset="0"/>
                        </a:rPr>
                        <a:t>implied</a:t>
                      </a:r>
                      <a:r>
                        <a:rPr lang="de-DE" sz="1800" dirty="0">
                          <a:latin typeface="Optima" panose="02000503060000020004" pitchFamily="2" charset="0"/>
                        </a:rPr>
                        <a:t> </a:t>
                      </a:r>
                      <a:r>
                        <a:rPr lang="de-DE" sz="1800" dirty="0" err="1">
                          <a:latin typeface="Optima" panose="02000503060000020004" pitchFamily="2" charset="0"/>
                        </a:rPr>
                        <a:t>volatility</a:t>
                      </a:r>
                      <a:endParaRPr lang="de-DE" sz="1800" dirty="0">
                        <a:latin typeface="Optima" panose="02000503060000020004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E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tima" panose="02000503060000020004" pitchFamily="2" charset="0"/>
                        </a:rPr>
                        <a:t>2.4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8327">
                <a:tc>
                  <a:txBody>
                    <a:bodyPr/>
                    <a:lstStyle/>
                    <a:p>
                      <a:r>
                        <a:rPr lang="de-DE" dirty="0">
                          <a:latin typeface="Optima" panose="02000503060000020004" pitchFamily="2" charset="0"/>
                        </a:rPr>
                        <a:t>   Hedging Styles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E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tima" panose="02000503060000020004" pitchFamily="2" charset="0"/>
                        </a:rPr>
                        <a:t>2.5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8327">
                <a:tc>
                  <a:txBody>
                    <a:bodyPr/>
                    <a:lstStyle/>
                    <a:p>
                      <a:r>
                        <a:rPr lang="de-DE" dirty="0" err="1">
                          <a:latin typeface="Optima" panose="02000503060000020004" pitchFamily="2" charset="0"/>
                        </a:rPr>
                        <a:t>Examples</a:t>
                      </a:r>
                      <a:r>
                        <a:rPr lang="de-DE" dirty="0">
                          <a:latin typeface="Optima" panose="02000503060000020004" pitchFamily="2" charset="0"/>
                        </a:rPr>
                        <a:t> </a:t>
                      </a:r>
                      <a:r>
                        <a:rPr lang="de-DE" dirty="0" err="1">
                          <a:latin typeface="Optima" panose="02000503060000020004" pitchFamily="2" charset="0"/>
                        </a:rPr>
                        <a:t>of</a:t>
                      </a:r>
                      <a:r>
                        <a:rPr lang="de-DE" dirty="0">
                          <a:latin typeface="Optima" panose="02000503060000020004" pitchFamily="2" charset="0"/>
                        </a:rPr>
                        <a:t> a </a:t>
                      </a:r>
                      <a:r>
                        <a:rPr lang="de-DE" dirty="0" err="1">
                          <a:latin typeface="Optima" panose="02000503060000020004" pitchFamily="2" charset="0"/>
                        </a:rPr>
                        <a:t>static</a:t>
                      </a:r>
                      <a:r>
                        <a:rPr lang="de-DE" dirty="0">
                          <a:latin typeface="Optima" panose="02000503060000020004" pitchFamily="2" charset="0"/>
                        </a:rPr>
                        <a:t> Hedge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E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tima" panose="02000503060000020004" pitchFamily="2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832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600" dirty="0">
                          <a:latin typeface="Optima" panose="02000503060000020004" pitchFamily="2" charset="0"/>
                        </a:rPr>
                        <a:t>   Delta Hedging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76200">
                      <a:solidFill>
                        <a:schemeClr val="bg1"/>
                      </a:solidFill>
                    </a:lnT>
                    <a:lnB w="76200">
                      <a:solidFill>
                        <a:schemeClr val="bg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E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de-DE" dirty="0">
                          <a:solidFill>
                            <a:schemeClr val="bg1"/>
                          </a:solidFill>
                          <a:latin typeface="Optima" panose="02000503060000020004" pitchFamily="2" charset="0"/>
                        </a:rPr>
                        <a:t>3.1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76200">
                      <a:solidFill>
                        <a:schemeClr val="bg1"/>
                      </a:solidFill>
                    </a:lnT>
                    <a:lnB w="76200">
                      <a:solidFill>
                        <a:schemeClr val="bg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244639"/>
                  </a:ext>
                </a:extLst>
              </a:tr>
            </a:tbl>
          </a:graphicData>
        </a:graphic>
      </p:graphicFrame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1EA05A7C-EB6F-7F45-9288-2E0E1507D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C0409-835B-3048-A900-964B086A3E2C}" type="datetime1">
              <a:rPr lang="de-DE" smtClean="0"/>
              <a:t>01.07.22</a:t>
            </a:fld>
            <a:endParaRPr lang="de-DE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65A34B7D-8D17-024F-A122-2014DB917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2</a:t>
            </a:fld>
            <a:endParaRPr lang="de-DE"/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5E5756A2-216D-764B-BB70-8116128C2ABC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444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5975895" cy="680805"/>
          </a:xfrm>
        </p:spPr>
        <p:txBody>
          <a:bodyPr>
            <a:normAutofit/>
          </a:bodyPr>
          <a:lstStyle/>
          <a:p>
            <a:r>
              <a:rPr lang="de-DE" sz="2400" b="1" dirty="0">
                <a:latin typeface="Optima" panose="02000503060000020004" pitchFamily="2" charset="0"/>
              </a:rPr>
              <a:t>Agenda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1400" dirty="0">
              <a:latin typeface="Optima" panose="02000503060000020004" pitchFamily="2" charset="0"/>
            </a:endParaRP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C75205A1-F89A-2546-B78A-90B33022B0C7}"/>
              </a:ext>
            </a:extLst>
          </p:cNvPr>
          <p:cNvGraphicFramePr/>
          <p:nvPr/>
        </p:nvGraphicFramePr>
        <p:xfrm>
          <a:off x="2600446" y="17632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20</a:t>
            </a:fld>
            <a:endParaRPr lang="de-DE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007C592-3C63-0847-9C38-1B755338D6E7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531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5975895" cy="680805"/>
          </a:xfrm>
        </p:spPr>
        <p:txBody>
          <a:bodyPr>
            <a:normAutofit/>
          </a:bodyPr>
          <a:lstStyle/>
          <a:p>
            <a:r>
              <a:rPr lang="de-DE" sz="2400" b="1" dirty="0" err="1">
                <a:latin typeface="Optima" panose="02000503060000020004" pitchFamily="2" charset="0"/>
              </a:rPr>
              <a:t>Examples</a:t>
            </a:r>
            <a:r>
              <a:rPr lang="de-DE" sz="2400" b="1" dirty="0">
                <a:latin typeface="Optima" panose="02000503060000020004" pitchFamily="2" charset="0"/>
              </a:rPr>
              <a:t> </a:t>
            </a:r>
            <a:r>
              <a:rPr lang="de-DE" sz="2400" b="1" dirty="0" err="1">
                <a:latin typeface="Optima" panose="02000503060000020004" pitchFamily="2" charset="0"/>
              </a:rPr>
              <a:t>of</a:t>
            </a:r>
            <a:r>
              <a:rPr lang="de-DE" sz="2400" b="1" dirty="0">
                <a:latin typeface="Optima" panose="02000503060000020004" pitchFamily="2" charset="0"/>
              </a:rPr>
              <a:t> a </a:t>
            </a:r>
            <a:r>
              <a:rPr lang="de-DE" sz="2400" b="1" dirty="0" err="1">
                <a:latin typeface="Optima" panose="02000503060000020004" pitchFamily="2" charset="0"/>
              </a:rPr>
              <a:t>static</a:t>
            </a:r>
            <a:r>
              <a:rPr lang="de-DE" sz="2400" b="1" dirty="0">
                <a:latin typeface="Optima" panose="02000503060000020004" pitchFamily="2" charset="0"/>
              </a:rPr>
              <a:t> Hedge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latin typeface="Optima" panose="02000503060000020004" pitchFamily="2" charset="0"/>
              </a:rPr>
              <a:t>Delta Hedging – The Data Set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21</a:t>
            </a:fld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D7D4491-8D2B-604F-BA18-542F49645D5B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EE32578A-14BE-9CFC-EC3A-81BDD2DAC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3901" y="1407391"/>
            <a:ext cx="5853397" cy="504063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3E636EF-0340-8E73-64DD-31DB3B8E9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030" y="1465214"/>
            <a:ext cx="4561421" cy="435096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50E1905-9718-718A-6187-0EADDB2D2120}"/>
              </a:ext>
            </a:extLst>
          </p:cNvPr>
          <p:cNvSpPr txBox="1"/>
          <p:nvPr/>
        </p:nvSpPr>
        <p:spPr>
          <a:xfrm>
            <a:off x="267030" y="6039537"/>
            <a:ext cx="4561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Optima" panose="02000503060000020004" pitchFamily="2" charset="0"/>
              </a:rPr>
              <a:t>Source: https://</a:t>
            </a:r>
            <a:r>
              <a:rPr lang="de-DE" sz="1200" dirty="0" err="1">
                <a:latin typeface="Optima" panose="02000503060000020004" pitchFamily="2" charset="0"/>
              </a:rPr>
              <a:t>de.finance.yahoo.com</a:t>
            </a:r>
            <a:r>
              <a:rPr lang="de-DE" sz="1200" dirty="0">
                <a:latin typeface="Optima" panose="02000503060000020004" pitchFamily="2" charset="0"/>
              </a:rPr>
              <a:t>/</a:t>
            </a:r>
            <a:r>
              <a:rPr lang="de-DE" sz="1200" dirty="0" err="1">
                <a:latin typeface="Optima" panose="02000503060000020004" pitchFamily="2" charset="0"/>
              </a:rPr>
              <a:t>quote</a:t>
            </a:r>
            <a:r>
              <a:rPr lang="de-DE" sz="1200" dirty="0">
                <a:latin typeface="Optima" panose="02000503060000020004" pitchFamily="2" charset="0"/>
              </a:rPr>
              <a:t>/AAPL/</a:t>
            </a:r>
            <a:r>
              <a:rPr lang="de-DE" sz="1200" dirty="0" err="1">
                <a:latin typeface="Optima" panose="02000503060000020004" pitchFamily="2" charset="0"/>
              </a:rPr>
              <a:t>history?p</a:t>
            </a:r>
            <a:r>
              <a:rPr lang="de-DE" sz="1200" dirty="0">
                <a:latin typeface="Optima" panose="02000503060000020004" pitchFamily="2" charset="0"/>
              </a:rPr>
              <a:t>=AAPL</a:t>
            </a:r>
          </a:p>
        </p:txBody>
      </p:sp>
    </p:spTree>
    <p:extLst>
      <p:ext uri="{BB962C8B-B14F-4D97-AF65-F5344CB8AC3E}">
        <p14:creationId xmlns:p14="http://schemas.microsoft.com/office/powerpoint/2010/main" val="415776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5975895" cy="680805"/>
          </a:xfrm>
        </p:spPr>
        <p:txBody>
          <a:bodyPr>
            <a:normAutofit/>
          </a:bodyPr>
          <a:lstStyle/>
          <a:p>
            <a:r>
              <a:rPr lang="de-DE" sz="2400" b="1" dirty="0" err="1">
                <a:latin typeface="Optima" panose="02000503060000020004" pitchFamily="2" charset="0"/>
              </a:rPr>
              <a:t>Examples</a:t>
            </a:r>
            <a:r>
              <a:rPr lang="de-DE" sz="2400" b="1" dirty="0">
                <a:latin typeface="Optima" panose="02000503060000020004" pitchFamily="2" charset="0"/>
              </a:rPr>
              <a:t> </a:t>
            </a:r>
            <a:r>
              <a:rPr lang="de-DE" sz="2400" b="1" dirty="0" err="1">
                <a:latin typeface="Optima" panose="02000503060000020004" pitchFamily="2" charset="0"/>
              </a:rPr>
              <a:t>of</a:t>
            </a:r>
            <a:r>
              <a:rPr lang="de-DE" sz="2400" b="1" dirty="0">
                <a:latin typeface="Optima" panose="02000503060000020004" pitchFamily="2" charset="0"/>
              </a:rPr>
              <a:t> a </a:t>
            </a:r>
            <a:r>
              <a:rPr lang="de-DE" sz="2400" b="1" dirty="0" err="1">
                <a:latin typeface="Optima" panose="02000503060000020004" pitchFamily="2" charset="0"/>
              </a:rPr>
              <a:t>static</a:t>
            </a:r>
            <a:r>
              <a:rPr lang="de-DE" sz="2400" b="1" dirty="0">
                <a:latin typeface="Optima" panose="02000503060000020004" pitchFamily="2" charset="0"/>
              </a:rPr>
              <a:t> Hedge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latin typeface="Optima" panose="02000503060000020004" pitchFamily="2" charset="0"/>
              </a:rPr>
              <a:t>Delta Hedging – The Data Set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22</a:t>
            </a:fld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D7D4491-8D2B-604F-BA18-542F49645D5B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AF34C409-866B-73BC-0A87-5AE07CC4F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23" y="2979370"/>
            <a:ext cx="4639033" cy="160747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5EC8DC-2BCD-F8C5-BE06-4A196D5A6A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8482" y="2726420"/>
            <a:ext cx="2782434" cy="209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25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5975895" cy="680805"/>
          </a:xfrm>
        </p:spPr>
        <p:txBody>
          <a:bodyPr>
            <a:normAutofit/>
          </a:bodyPr>
          <a:lstStyle/>
          <a:p>
            <a:r>
              <a:rPr lang="de-DE" sz="2400" b="1" dirty="0" err="1">
                <a:latin typeface="Optima" panose="02000503060000020004" pitchFamily="2" charset="0"/>
              </a:rPr>
              <a:t>Examples</a:t>
            </a:r>
            <a:r>
              <a:rPr lang="de-DE" sz="2400" b="1" dirty="0">
                <a:latin typeface="Optima" panose="02000503060000020004" pitchFamily="2" charset="0"/>
              </a:rPr>
              <a:t> </a:t>
            </a:r>
            <a:r>
              <a:rPr lang="de-DE" sz="2400" b="1" dirty="0" err="1">
                <a:latin typeface="Optima" panose="02000503060000020004" pitchFamily="2" charset="0"/>
              </a:rPr>
              <a:t>of</a:t>
            </a:r>
            <a:r>
              <a:rPr lang="de-DE" sz="2400" b="1" dirty="0">
                <a:latin typeface="Optima" panose="02000503060000020004" pitchFamily="2" charset="0"/>
              </a:rPr>
              <a:t> a </a:t>
            </a:r>
            <a:r>
              <a:rPr lang="de-DE" sz="2400" b="1" dirty="0" err="1">
                <a:latin typeface="Optima" panose="02000503060000020004" pitchFamily="2" charset="0"/>
              </a:rPr>
              <a:t>static</a:t>
            </a:r>
            <a:r>
              <a:rPr lang="de-DE" sz="2400" b="1" dirty="0">
                <a:latin typeface="Optima" panose="02000503060000020004" pitchFamily="2" charset="0"/>
              </a:rPr>
              <a:t> Hedge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latin typeface="Optima" panose="02000503060000020004" pitchFamily="2" charset="0"/>
              </a:rPr>
              <a:t>Delta Hedging – The Data Set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23</a:t>
            </a:fld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D7D4491-8D2B-604F-BA18-542F49645D5B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C09F1C70-E271-5831-7BCC-5831C3698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639" y="1558261"/>
            <a:ext cx="2166649" cy="479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3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5975895" cy="680805"/>
          </a:xfrm>
        </p:spPr>
        <p:txBody>
          <a:bodyPr>
            <a:normAutofit/>
          </a:bodyPr>
          <a:lstStyle/>
          <a:p>
            <a:r>
              <a:rPr lang="de-DE" sz="2400" b="1" dirty="0" err="1">
                <a:latin typeface="Optima" panose="02000503060000020004" pitchFamily="2" charset="0"/>
              </a:rPr>
              <a:t>Examples</a:t>
            </a:r>
            <a:r>
              <a:rPr lang="de-DE" sz="2400" b="1" dirty="0">
                <a:latin typeface="Optima" panose="02000503060000020004" pitchFamily="2" charset="0"/>
              </a:rPr>
              <a:t> </a:t>
            </a:r>
            <a:r>
              <a:rPr lang="de-DE" sz="2400" b="1" dirty="0" err="1">
                <a:latin typeface="Optima" panose="02000503060000020004" pitchFamily="2" charset="0"/>
              </a:rPr>
              <a:t>of</a:t>
            </a:r>
            <a:r>
              <a:rPr lang="de-DE" sz="2400" b="1" dirty="0">
                <a:latin typeface="Optima" panose="02000503060000020004" pitchFamily="2" charset="0"/>
              </a:rPr>
              <a:t> a </a:t>
            </a:r>
            <a:r>
              <a:rPr lang="de-DE" sz="2400" b="1" dirty="0" err="1">
                <a:latin typeface="Optima" panose="02000503060000020004" pitchFamily="2" charset="0"/>
              </a:rPr>
              <a:t>static</a:t>
            </a:r>
            <a:r>
              <a:rPr lang="de-DE" sz="2400" b="1" dirty="0">
                <a:latin typeface="Optima" panose="02000503060000020004" pitchFamily="2" charset="0"/>
              </a:rPr>
              <a:t> Hedge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latin typeface="Optima" panose="02000503060000020004" pitchFamily="2" charset="0"/>
              </a:rPr>
              <a:t>Delta Hedging – The </a:t>
            </a:r>
            <a:r>
              <a:rPr lang="de-DE" sz="1400" dirty="0" err="1">
                <a:latin typeface="Optima" panose="02000503060000020004" pitchFamily="2" charset="0"/>
              </a:rPr>
              <a:t>Computations</a:t>
            </a:r>
            <a:r>
              <a:rPr lang="de-DE" sz="1400" dirty="0">
                <a:latin typeface="Optima" panose="02000503060000020004" pitchFamily="2" charset="0"/>
              </a:rPr>
              <a:t> (50 Trading Days, Strike K =31$)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24</a:t>
            </a:fld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D7D4491-8D2B-604F-BA18-542F49645D5B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AB7773DE-F7CC-52C3-06BE-0A348E722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030" y="2187645"/>
            <a:ext cx="5144903" cy="284987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E917E0C-8D10-93D2-9F6B-F50851CD06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4166" y="1552727"/>
            <a:ext cx="5080000" cy="4165600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AB790A52-DE62-8087-B1C2-AD2EA49B70EE}"/>
              </a:ext>
            </a:extLst>
          </p:cNvPr>
          <p:cNvSpPr/>
          <p:nvPr/>
        </p:nvSpPr>
        <p:spPr>
          <a:xfrm>
            <a:off x="10232578" y="1416424"/>
            <a:ext cx="1349821" cy="44016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0213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5975895" cy="680805"/>
          </a:xfrm>
        </p:spPr>
        <p:txBody>
          <a:bodyPr>
            <a:normAutofit/>
          </a:bodyPr>
          <a:lstStyle/>
          <a:p>
            <a:r>
              <a:rPr lang="de-DE" sz="2400" b="1" dirty="0" err="1">
                <a:latin typeface="Optima" panose="02000503060000020004" pitchFamily="2" charset="0"/>
              </a:rPr>
              <a:t>Examples</a:t>
            </a:r>
            <a:r>
              <a:rPr lang="de-DE" sz="2400" b="1" dirty="0">
                <a:latin typeface="Optima" panose="02000503060000020004" pitchFamily="2" charset="0"/>
              </a:rPr>
              <a:t> </a:t>
            </a:r>
            <a:r>
              <a:rPr lang="de-DE" sz="2400" b="1" dirty="0" err="1">
                <a:latin typeface="Optima" panose="02000503060000020004" pitchFamily="2" charset="0"/>
              </a:rPr>
              <a:t>of</a:t>
            </a:r>
            <a:r>
              <a:rPr lang="de-DE" sz="2400" b="1" dirty="0">
                <a:latin typeface="Optima" panose="02000503060000020004" pitchFamily="2" charset="0"/>
              </a:rPr>
              <a:t> a </a:t>
            </a:r>
            <a:r>
              <a:rPr lang="de-DE" sz="2400" b="1" dirty="0" err="1">
                <a:latin typeface="Optima" panose="02000503060000020004" pitchFamily="2" charset="0"/>
              </a:rPr>
              <a:t>static</a:t>
            </a:r>
            <a:r>
              <a:rPr lang="de-DE" sz="2400" b="1" dirty="0">
                <a:latin typeface="Optima" panose="02000503060000020004" pitchFamily="2" charset="0"/>
              </a:rPr>
              <a:t> Hedge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latin typeface="Optima" panose="02000503060000020004" pitchFamily="2" charset="0"/>
              </a:rPr>
              <a:t>Delta Hedging – The </a:t>
            </a:r>
            <a:r>
              <a:rPr lang="de-DE" sz="1400" dirty="0" err="1">
                <a:latin typeface="Optima" panose="02000503060000020004" pitchFamily="2" charset="0"/>
              </a:rPr>
              <a:t>Computations</a:t>
            </a:r>
            <a:r>
              <a:rPr lang="de-DE" sz="1400" dirty="0">
                <a:latin typeface="Optima" panose="02000503060000020004" pitchFamily="2" charset="0"/>
              </a:rPr>
              <a:t> (50 Trading Days, Strike K =31$)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25</a:t>
            </a:fld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D7D4491-8D2B-604F-BA18-542F49645D5B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400CD8BF-3F24-0F96-E48F-9246730A4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030" y="2375647"/>
            <a:ext cx="4816004" cy="272462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E7808EC-1144-48C0-2CF5-A8D8D4CF6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2130" y="2015183"/>
            <a:ext cx="6292036" cy="349794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AB790A52-DE62-8087-B1C2-AD2EA49B70EE}"/>
              </a:ext>
            </a:extLst>
          </p:cNvPr>
          <p:cNvSpPr/>
          <p:nvPr/>
        </p:nvSpPr>
        <p:spPr>
          <a:xfrm>
            <a:off x="10431909" y="1882563"/>
            <a:ext cx="1151229" cy="37540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4235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5975895" cy="680805"/>
          </a:xfrm>
        </p:spPr>
        <p:txBody>
          <a:bodyPr>
            <a:normAutofit/>
          </a:bodyPr>
          <a:lstStyle/>
          <a:p>
            <a:r>
              <a:rPr lang="de-DE" sz="2400" b="1" dirty="0" err="1">
                <a:latin typeface="Optima" panose="02000503060000020004" pitchFamily="2" charset="0"/>
              </a:rPr>
              <a:t>Examples</a:t>
            </a:r>
            <a:r>
              <a:rPr lang="de-DE" sz="2400" b="1" dirty="0">
                <a:latin typeface="Optima" panose="02000503060000020004" pitchFamily="2" charset="0"/>
              </a:rPr>
              <a:t> </a:t>
            </a:r>
            <a:r>
              <a:rPr lang="de-DE" sz="2400" b="1" dirty="0" err="1">
                <a:latin typeface="Optima" panose="02000503060000020004" pitchFamily="2" charset="0"/>
              </a:rPr>
              <a:t>of</a:t>
            </a:r>
            <a:r>
              <a:rPr lang="de-DE" sz="2400" b="1" dirty="0">
                <a:latin typeface="Optima" panose="02000503060000020004" pitchFamily="2" charset="0"/>
              </a:rPr>
              <a:t> a </a:t>
            </a:r>
            <a:r>
              <a:rPr lang="de-DE" sz="2400" b="1" dirty="0" err="1">
                <a:latin typeface="Optima" panose="02000503060000020004" pitchFamily="2" charset="0"/>
              </a:rPr>
              <a:t>static</a:t>
            </a:r>
            <a:r>
              <a:rPr lang="de-DE" sz="2400" b="1" dirty="0">
                <a:latin typeface="Optima" panose="02000503060000020004" pitchFamily="2" charset="0"/>
              </a:rPr>
              <a:t> Hedge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latin typeface="Optima" panose="02000503060000020004" pitchFamily="2" charset="0"/>
              </a:rPr>
              <a:t>Delta Hedging – The </a:t>
            </a:r>
            <a:r>
              <a:rPr lang="de-DE" sz="1400" dirty="0" err="1">
                <a:latin typeface="Optima" panose="02000503060000020004" pitchFamily="2" charset="0"/>
              </a:rPr>
              <a:t>Computations</a:t>
            </a:r>
            <a:r>
              <a:rPr lang="de-DE" sz="1400" dirty="0">
                <a:latin typeface="Optima" panose="02000503060000020004" pitchFamily="2" charset="0"/>
              </a:rPr>
              <a:t> (50 Trading Days, Strike K =31$)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26</a:t>
            </a:fld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D7D4491-8D2B-604F-BA18-542F49645D5B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96E3708E-6EAB-92A4-364A-8541599A9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030" y="2294963"/>
            <a:ext cx="5758811" cy="263118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1B4A095-8F3B-9A83-FFBB-3A65563A88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9602" y="2192073"/>
            <a:ext cx="6262797" cy="2734225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AB790A52-DE62-8087-B1C2-AD2EA49B70EE}"/>
              </a:ext>
            </a:extLst>
          </p:cNvPr>
          <p:cNvSpPr/>
          <p:nvPr/>
        </p:nvSpPr>
        <p:spPr>
          <a:xfrm>
            <a:off x="10232578" y="2059910"/>
            <a:ext cx="1349821" cy="2893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7310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5975895" cy="680805"/>
          </a:xfrm>
        </p:spPr>
        <p:txBody>
          <a:bodyPr>
            <a:normAutofit/>
          </a:bodyPr>
          <a:lstStyle/>
          <a:p>
            <a:r>
              <a:rPr lang="de-DE" sz="2400" b="1" dirty="0" err="1">
                <a:latin typeface="Optima" panose="02000503060000020004" pitchFamily="2" charset="0"/>
              </a:rPr>
              <a:t>Examples</a:t>
            </a:r>
            <a:r>
              <a:rPr lang="de-DE" sz="2400" b="1" dirty="0">
                <a:latin typeface="Optima" panose="02000503060000020004" pitchFamily="2" charset="0"/>
              </a:rPr>
              <a:t> </a:t>
            </a:r>
            <a:r>
              <a:rPr lang="de-DE" sz="2400" b="1" dirty="0" err="1">
                <a:latin typeface="Optima" panose="02000503060000020004" pitchFamily="2" charset="0"/>
              </a:rPr>
              <a:t>of</a:t>
            </a:r>
            <a:r>
              <a:rPr lang="de-DE" sz="2400" b="1" dirty="0">
                <a:latin typeface="Optima" panose="02000503060000020004" pitchFamily="2" charset="0"/>
              </a:rPr>
              <a:t> a </a:t>
            </a:r>
            <a:r>
              <a:rPr lang="de-DE" sz="2400" b="1" dirty="0" err="1">
                <a:latin typeface="Optima" panose="02000503060000020004" pitchFamily="2" charset="0"/>
              </a:rPr>
              <a:t>static</a:t>
            </a:r>
            <a:r>
              <a:rPr lang="de-DE" sz="2400" b="1" dirty="0">
                <a:latin typeface="Optima" panose="02000503060000020004" pitchFamily="2" charset="0"/>
              </a:rPr>
              <a:t> Hedge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latin typeface="Optima" panose="02000503060000020004" pitchFamily="2" charset="0"/>
              </a:rPr>
              <a:t>Delta Hedging – The </a:t>
            </a:r>
            <a:r>
              <a:rPr lang="de-DE" sz="1400" dirty="0" err="1">
                <a:latin typeface="Optima" panose="02000503060000020004" pitchFamily="2" charset="0"/>
              </a:rPr>
              <a:t>Computations</a:t>
            </a:r>
            <a:r>
              <a:rPr lang="de-DE" sz="1400" dirty="0">
                <a:latin typeface="Optima" panose="02000503060000020004" pitchFamily="2" charset="0"/>
              </a:rPr>
              <a:t> (</a:t>
            </a:r>
            <a:r>
              <a:rPr lang="de-DE" sz="1400" dirty="0" err="1">
                <a:latin typeface="Optima" panose="02000503060000020004" pitchFamily="2" charset="0"/>
              </a:rPr>
              <a:t>Sidetask</a:t>
            </a:r>
            <a:r>
              <a:rPr lang="de-DE" sz="1400" dirty="0">
                <a:latin typeface="Optima" panose="02000503060000020004" pitchFamily="2" charset="0"/>
              </a:rPr>
              <a:t>, 50 Trading Days, Strike K =31$)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27</a:t>
            </a:fld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D7D4491-8D2B-604F-BA18-542F49645D5B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2AB78F4D-8D89-3C14-C044-CC589D6AA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030" y="3416660"/>
            <a:ext cx="3784600" cy="5207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6578FF1-022F-9778-2D35-9D44AF73101D}"/>
              </a:ext>
            </a:extLst>
          </p:cNvPr>
          <p:cNvSpPr txBox="1"/>
          <p:nvPr/>
        </p:nvSpPr>
        <p:spPr>
          <a:xfrm>
            <a:off x="267030" y="5418977"/>
            <a:ext cx="79959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Optima" panose="02000503060000020004" pitchFamily="2" charset="0"/>
              </a:rPr>
              <a:t>Since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we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have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set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up</a:t>
            </a:r>
            <a:r>
              <a:rPr lang="de-DE" dirty="0">
                <a:latin typeface="Optima" panose="02000503060000020004" pitchFamily="2" charset="0"/>
              </a:rPr>
              <a:t> an initial Long-Position in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underlying</a:t>
            </a:r>
            <a:r>
              <a:rPr lang="de-DE" dirty="0">
                <a:latin typeface="Optima" panose="02000503060000020004" pitchFamily="2" charset="0"/>
              </a:rPr>
              <a:t> Stock (4.18511):</a:t>
            </a:r>
          </a:p>
          <a:p>
            <a:r>
              <a:rPr lang="de-DE" dirty="0">
                <a:latin typeface="Optima" panose="02000503060000020004" pitchFamily="2" charset="0"/>
              </a:rPr>
              <a:t>P/L </a:t>
            </a:r>
            <a:r>
              <a:rPr lang="de-DE" dirty="0" err="1">
                <a:latin typeface="Optima" panose="02000503060000020004" pitchFamily="2" charset="0"/>
              </a:rPr>
              <a:t>rises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when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stock </a:t>
            </a:r>
            <a:r>
              <a:rPr lang="de-DE" dirty="0" err="1">
                <a:latin typeface="Optima" panose="02000503060000020004" pitchFamily="2" charset="0"/>
              </a:rPr>
              <a:t>rises</a:t>
            </a:r>
            <a:r>
              <a:rPr lang="de-DE" dirty="0">
                <a:latin typeface="Optima" panose="02000503060000020004" pitchFamily="2" charset="0"/>
              </a:rPr>
              <a:t> (</a:t>
            </a:r>
            <a:r>
              <a:rPr lang="de-DE" dirty="0" err="1">
                <a:latin typeface="Optima" panose="02000503060000020004" pitchFamily="2" charset="0"/>
              </a:rPr>
              <a:t>Column</a:t>
            </a:r>
            <a:r>
              <a:rPr lang="de-DE" dirty="0">
                <a:latin typeface="Optima" panose="02000503060000020004" pitchFamily="2" charset="0"/>
              </a:rPr>
              <a:t>: </a:t>
            </a:r>
            <a:r>
              <a:rPr lang="de-DE" dirty="0" err="1">
                <a:latin typeface="Optima" panose="02000503060000020004" pitchFamily="2" charset="0"/>
              </a:rPr>
              <a:t>Difference</a:t>
            </a:r>
            <a:r>
              <a:rPr lang="de-DE" dirty="0">
                <a:latin typeface="Optima" panose="02000503060000020004" pitchFamily="2" charset="0"/>
              </a:rPr>
              <a:t>) </a:t>
            </a:r>
          </a:p>
          <a:p>
            <a:r>
              <a:rPr lang="de-DE" dirty="0">
                <a:latin typeface="Optima" panose="02000503060000020004" pitchFamily="2" charset="0"/>
              </a:rPr>
              <a:t>P/L </a:t>
            </a:r>
            <a:r>
              <a:rPr lang="de-DE" dirty="0" err="1">
                <a:latin typeface="Optima" panose="02000503060000020004" pitchFamily="2" charset="0"/>
              </a:rPr>
              <a:t>looses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when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stock </a:t>
            </a:r>
            <a:r>
              <a:rPr lang="de-DE" dirty="0" err="1">
                <a:latin typeface="Optima" panose="02000503060000020004" pitchFamily="2" charset="0"/>
              </a:rPr>
              <a:t>looses</a:t>
            </a:r>
            <a:r>
              <a:rPr lang="de-DE" dirty="0">
                <a:latin typeface="Optima" panose="02000503060000020004" pitchFamily="2" charset="0"/>
              </a:rPr>
              <a:t> (</a:t>
            </a:r>
            <a:r>
              <a:rPr lang="de-DE" dirty="0" err="1">
                <a:latin typeface="Optima" panose="02000503060000020004" pitchFamily="2" charset="0"/>
              </a:rPr>
              <a:t>Column</a:t>
            </a:r>
            <a:r>
              <a:rPr lang="de-DE" dirty="0">
                <a:latin typeface="Optima" panose="02000503060000020004" pitchFamily="2" charset="0"/>
              </a:rPr>
              <a:t>: </a:t>
            </a:r>
            <a:r>
              <a:rPr lang="de-DE" dirty="0" err="1">
                <a:latin typeface="Optima" panose="02000503060000020004" pitchFamily="2" charset="0"/>
              </a:rPr>
              <a:t>Difference</a:t>
            </a:r>
            <a:r>
              <a:rPr lang="de-DE" dirty="0">
                <a:latin typeface="Optima" panose="02000503060000020004" pitchFamily="2" charset="0"/>
              </a:rPr>
              <a:t>) 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FB3EC9B-0684-B210-E647-3479C102B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836" y="2054082"/>
            <a:ext cx="7614330" cy="3178325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AB790A52-DE62-8087-B1C2-AD2EA49B70EE}"/>
              </a:ext>
            </a:extLst>
          </p:cNvPr>
          <p:cNvSpPr/>
          <p:nvPr/>
        </p:nvSpPr>
        <p:spPr>
          <a:xfrm>
            <a:off x="10632140" y="2059911"/>
            <a:ext cx="1066801" cy="32651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0716259-C0D9-7227-5906-804106CAF9C6}"/>
              </a:ext>
            </a:extLst>
          </p:cNvPr>
          <p:cNvSpPr/>
          <p:nvPr/>
        </p:nvSpPr>
        <p:spPr>
          <a:xfrm>
            <a:off x="9474854" y="2059911"/>
            <a:ext cx="1157286" cy="5903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0447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5975895" cy="680805"/>
          </a:xfrm>
        </p:spPr>
        <p:txBody>
          <a:bodyPr>
            <a:normAutofit/>
          </a:bodyPr>
          <a:lstStyle/>
          <a:p>
            <a:r>
              <a:rPr lang="de-DE" sz="2400" b="1" dirty="0" err="1">
                <a:latin typeface="Optima" panose="02000503060000020004" pitchFamily="2" charset="0"/>
              </a:rPr>
              <a:t>Examples</a:t>
            </a:r>
            <a:r>
              <a:rPr lang="de-DE" sz="2400" b="1" dirty="0">
                <a:latin typeface="Optima" panose="02000503060000020004" pitchFamily="2" charset="0"/>
              </a:rPr>
              <a:t> </a:t>
            </a:r>
            <a:r>
              <a:rPr lang="de-DE" sz="2400" b="1" dirty="0" err="1">
                <a:latin typeface="Optima" panose="02000503060000020004" pitchFamily="2" charset="0"/>
              </a:rPr>
              <a:t>of</a:t>
            </a:r>
            <a:r>
              <a:rPr lang="de-DE" sz="2400" b="1" dirty="0">
                <a:latin typeface="Optima" panose="02000503060000020004" pitchFamily="2" charset="0"/>
              </a:rPr>
              <a:t> a </a:t>
            </a:r>
            <a:r>
              <a:rPr lang="de-DE" sz="2400" b="1" dirty="0" err="1">
                <a:latin typeface="Optima" panose="02000503060000020004" pitchFamily="2" charset="0"/>
              </a:rPr>
              <a:t>static</a:t>
            </a:r>
            <a:r>
              <a:rPr lang="de-DE" sz="2400" b="1" dirty="0">
                <a:latin typeface="Optima" panose="02000503060000020004" pitchFamily="2" charset="0"/>
              </a:rPr>
              <a:t> Hedge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latin typeface="Optima" panose="02000503060000020004" pitchFamily="2" charset="0"/>
              </a:rPr>
              <a:t>Delta Hedging – The </a:t>
            </a:r>
            <a:r>
              <a:rPr lang="de-DE" sz="1400" dirty="0" err="1">
                <a:latin typeface="Optima" panose="02000503060000020004" pitchFamily="2" charset="0"/>
              </a:rPr>
              <a:t>Computations</a:t>
            </a:r>
            <a:r>
              <a:rPr lang="de-DE" sz="1400" dirty="0">
                <a:latin typeface="Optima" panose="02000503060000020004" pitchFamily="2" charset="0"/>
              </a:rPr>
              <a:t> (</a:t>
            </a:r>
            <a:r>
              <a:rPr lang="de-DE" sz="1400" dirty="0" err="1">
                <a:latin typeface="Optima" panose="02000503060000020004" pitchFamily="2" charset="0"/>
              </a:rPr>
              <a:t>Sidetask</a:t>
            </a:r>
            <a:r>
              <a:rPr lang="de-DE" sz="1400" dirty="0">
                <a:latin typeface="Optima" panose="02000503060000020004" pitchFamily="2" charset="0"/>
              </a:rPr>
              <a:t>, 50 Trading Days, Strike K =31$)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28</a:t>
            </a:fld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D7D4491-8D2B-604F-BA18-542F49645D5B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DFDFE6DF-75EA-AEFD-4846-54C57935E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030" y="3254688"/>
            <a:ext cx="4466329" cy="69641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A4A120C-816B-CE99-25C3-D905071FA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6353" y="2192092"/>
            <a:ext cx="6937813" cy="2563463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AB790A52-DE62-8087-B1C2-AD2EA49B70EE}"/>
              </a:ext>
            </a:extLst>
          </p:cNvPr>
          <p:cNvSpPr/>
          <p:nvPr/>
        </p:nvSpPr>
        <p:spPr>
          <a:xfrm>
            <a:off x="10748684" y="2142565"/>
            <a:ext cx="869575" cy="2662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2906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5975895" cy="680805"/>
          </a:xfrm>
        </p:spPr>
        <p:txBody>
          <a:bodyPr>
            <a:normAutofit/>
          </a:bodyPr>
          <a:lstStyle/>
          <a:p>
            <a:r>
              <a:rPr lang="de-DE" sz="2400" b="1" dirty="0" err="1">
                <a:latin typeface="Optima" panose="02000503060000020004" pitchFamily="2" charset="0"/>
              </a:rPr>
              <a:t>Examples</a:t>
            </a:r>
            <a:r>
              <a:rPr lang="de-DE" sz="2400" b="1" dirty="0">
                <a:latin typeface="Optima" panose="02000503060000020004" pitchFamily="2" charset="0"/>
              </a:rPr>
              <a:t> </a:t>
            </a:r>
            <a:r>
              <a:rPr lang="de-DE" sz="2400" b="1" dirty="0" err="1">
                <a:latin typeface="Optima" panose="02000503060000020004" pitchFamily="2" charset="0"/>
              </a:rPr>
              <a:t>of</a:t>
            </a:r>
            <a:r>
              <a:rPr lang="de-DE" sz="2400" b="1" dirty="0">
                <a:latin typeface="Optima" panose="02000503060000020004" pitchFamily="2" charset="0"/>
              </a:rPr>
              <a:t> a </a:t>
            </a:r>
            <a:r>
              <a:rPr lang="de-DE" sz="2400" b="1" dirty="0" err="1">
                <a:latin typeface="Optima" panose="02000503060000020004" pitchFamily="2" charset="0"/>
              </a:rPr>
              <a:t>static</a:t>
            </a:r>
            <a:r>
              <a:rPr lang="de-DE" sz="2400" b="1" dirty="0">
                <a:latin typeface="Optima" panose="02000503060000020004" pitchFamily="2" charset="0"/>
              </a:rPr>
              <a:t> Hedge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latin typeface="Optima" panose="02000503060000020004" pitchFamily="2" charset="0"/>
              </a:rPr>
              <a:t>Delta Hedging – The </a:t>
            </a:r>
            <a:r>
              <a:rPr lang="de-DE" sz="1400" dirty="0" err="1">
                <a:latin typeface="Optima" panose="02000503060000020004" pitchFamily="2" charset="0"/>
              </a:rPr>
              <a:t>Computations</a:t>
            </a:r>
            <a:r>
              <a:rPr lang="de-DE" sz="1400" dirty="0">
                <a:latin typeface="Optima" panose="02000503060000020004" pitchFamily="2" charset="0"/>
              </a:rPr>
              <a:t> (</a:t>
            </a:r>
            <a:r>
              <a:rPr lang="de-DE" sz="1400" dirty="0" err="1">
                <a:latin typeface="Optima" panose="02000503060000020004" pitchFamily="2" charset="0"/>
              </a:rPr>
              <a:t>Sidetask</a:t>
            </a:r>
            <a:r>
              <a:rPr lang="de-DE" sz="1400" dirty="0">
                <a:latin typeface="Optima" panose="02000503060000020004" pitchFamily="2" charset="0"/>
              </a:rPr>
              <a:t>, 50 Trading Days, Strike K =31$)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29</a:t>
            </a:fld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D7D4491-8D2B-604F-BA18-542F49645D5B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BCD1791C-EE3D-40AA-7C63-393C5532B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030" y="3376240"/>
            <a:ext cx="3213100" cy="6096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1C2C2BC-6B09-19BB-C9FC-4F02601C1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585" y="2015829"/>
            <a:ext cx="8191581" cy="2727747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AB790A52-DE62-8087-B1C2-AD2EA49B70EE}"/>
              </a:ext>
            </a:extLst>
          </p:cNvPr>
          <p:cNvSpPr/>
          <p:nvPr/>
        </p:nvSpPr>
        <p:spPr>
          <a:xfrm>
            <a:off x="10674591" y="1972251"/>
            <a:ext cx="869575" cy="28417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8988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5975895" cy="680805"/>
          </a:xfrm>
        </p:spPr>
        <p:txBody>
          <a:bodyPr>
            <a:normAutofit/>
          </a:bodyPr>
          <a:lstStyle/>
          <a:p>
            <a:r>
              <a:rPr lang="de-DE" sz="2400" b="1">
                <a:latin typeface="Optima" panose="02000503060000020004" pitchFamily="2" charset="0"/>
              </a:rPr>
              <a:t>Agenda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 err="1">
                <a:latin typeface="Optima" panose="02000503060000020004" pitchFamily="2" charset="0"/>
              </a:rPr>
              <a:t>Overview</a:t>
            </a:r>
            <a:endParaRPr lang="de-DE" sz="1400" dirty="0">
              <a:latin typeface="Optima" panose="02000503060000020004" pitchFamily="2" charset="0"/>
            </a:endParaRPr>
          </a:p>
        </p:txBody>
      </p:sp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FE3FD33A-0C09-7C46-82D6-7A897D478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059079"/>
              </p:ext>
            </p:extLst>
          </p:nvPr>
        </p:nvGraphicFramePr>
        <p:xfrm>
          <a:off x="1482068" y="1681737"/>
          <a:ext cx="9205919" cy="464066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441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44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832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>
                          <a:latin typeface="Optima" panose="02000503060000020004" pitchFamily="2" charset="0"/>
                        </a:rPr>
                        <a:t>      Reality Problems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E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tima" panose="02000503060000020004" pitchFamily="2" charset="0"/>
                        </a:rPr>
                        <a:t>3.1.1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190"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de-DE" sz="1800" dirty="0">
                          <a:latin typeface="Optima" panose="02000503060000020004" pitchFamily="2" charset="0"/>
                        </a:rPr>
                        <a:t>      Input Data </a:t>
                      </a:r>
                      <a:r>
                        <a:rPr lang="de-DE" sz="1800" dirty="0" err="1">
                          <a:latin typeface="Optima" panose="02000503060000020004" pitchFamily="2" charset="0"/>
                        </a:rPr>
                        <a:t>needed</a:t>
                      </a:r>
                      <a:endParaRPr lang="de-DE" sz="1800" dirty="0">
                        <a:latin typeface="Optima" panose="02000503060000020004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E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tima" panose="02000503060000020004" pitchFamily="2" charset="0"/>
                        </a:rPr>
                        <a:t>3.1.2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190">
                <a:tc>
                  <a:txBody>
                    <a:bodyPr/>
                    <a:lstStyle/>
                    <a:p>
                      <a:r>
                        <a:rPr lang="de-DE" sz="1800" dirty="0">
                          <a:latin typeface="Optima" panose="02000503060000020004" pitchFamily="2" charset="0"/>
                        </a:rPr>
                        <a:t>      </a:t>
                      </a:r>
                      <a:r>
                        <a:rPr lang="de-DE" sz="1800" dirty="0" err="1">
                          <a:latin typeface="Optima" panose="02000503060000020004" pitchFamily="2" charset="0"/>
                        </a:rPr>
                        <a:t>Example</a:t>
                      </a:r>
                      <a:r>
                        <a:rPr lang="de-DE" sz="1800" dirty="0">
                          <a:latin typeface="Optima" panose="02000503060000020004" pitchFamily="2" charset="0"/>
                        </a:rPr>
                        <a:t> </a:t>
                      </a:r>
                      <a:r>
                        <a:rPr lang="de-DE" sz="1800" dirty="0" err="1">
                          <a:latin typeface="Optima" panose="02000503060000020004" pitchFamily="2" charset="0"/>
                        </a:rPr>
                        <a:t>Step-by-Step</a:t>
                      </a:r>
                      <a:endParaRPr lang="de-DE" sz="1800" dirty="0">
                        <a:latin typeface="Optima" panose="02000503060000020004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E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tima" panose="02000503060000020004" pitchFamily="2" charset="0"/>
                        </a:rPr>
                        <a:t>3.1.3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32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>
                          <a:latin typeface="Optima" panose="02000503060000020004" pitchFamily="2" charset="0"/>
                        </a:rPr>
                        <a:t>   Delta Gamma Hedging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E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tima" panose="02000503060000020004" pitchFamily="2" charset="0"/>
                        </a:rPr>
                        <a:t>3.2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3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>
                          <a:latin typeface="Optima" panose="02000503060000020004" pitchFamily="2" charset="0"/>
                        </a:rPr>
                        <a:t>      Input Data </a:t>
                      </a:r>
                      <a:r>
                        <a:rPr lang="de-DE" sz="1800" dirty="0" err="1">
                          <a:latin typeface="Optima" panose="02000503060000020004" pitchFamily="2" charset="0"/>
                        </a:rPr>
                        <a:t>needed</a:t>
                      </a:r>
                      <a:endParaRPr lang="de-DE" sz="1800" dirty="0">
                        <a:latin typeface="Optima" panose="02000503060000020004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E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tima" panose="02000503060000020004" pitchFamily="2" charset="0"/>
                        </a:rPr>
                        <a:t>3.2.1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83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>
                          <a:latin typeface="Optima" panose="02000503060000020004" pitchFamily="2" charset="0"/>
                        </a:rPr>
                        <a:t>Practice </a:t>
                      </a:r>
                      <a:r>
                        <a:rPr lang="de-DE" sz="1800" dirty="0" err="1">
                          <a:latin typeface="Optima" panose="02000503060000020004" pitchFamily="2" charset="0"/>
                        </a:rPr>
                        <a:t>Examples</a:t>
                      </a:r>
                      <a:r>
                        <a:rPr lang="de-DE" sz="1800" dirty="0">
                          <a:latin typeface="Optima" panose="02000503060000020004" pitchFamily="2" charset="0"/>
                        </a:rPr>
                        <a:t> in Python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E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tima" panose="02000503060000020004" pitchFamily="2" charset="0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8327">
                <a:tc>
                  <a:txBody>
                    <a:bodyPr/>
                    <a:lstStyle/>
                    <a:p>
                      <a:r>
                        <a:rPr lang="de-DE" dirty="0">
                          <a:latin typeface="Optima" panose="02000503060000020004" pitchFamily="2" charset="0"/>
                        </a:rPr>
                        <a:t>   </a:t>
                      </a:r>
                      <a:r>
                        <a:rPr lang="de-DE" dirty="0" err="1">
                          <a:latin typeface="Optima" panose="02000503060000020004" pitchFamily="2" charset="0"/>
                        </a:rPr>
                        <a:t>Assumptions</a:t>
                      </a:r>
                      <a:r>
                        <a:rPr lang="de-DE" dirty="0">
                          <a:latin typeface="Optima" panose="02000503060000020004" pitchFamily="2" charset="0"/>
                        </a:rPr>
                        <a:t> </a:t>
                      </a:r>
                      <a:r>
                        <a:rPr lang="de-DE" dirty="0" err="1">
                          <a:latin typeface="Optima" panose="02000503060000020004" pitchFamily="2" charset="0"/>
                        </a:rPr>
                        <a:t>fo</a:t>
                      </a:r>
                      <a:r>
                        <a:rPr lang="de-DE" dirty="0">
                          <a:latin typeface="Optima" panose="02000503060000020004" pitchFamily="2" charset="0"/>
                        </a:rPr>
                        <a:t> </a:t>
                      </a:r>
                      <a:r>
                        <a:rPr lang="de-DE" dirty="0" err="1">
                          <a:latin typeface="Optima" panose="02000503060000020004" pitchFamily="2" charset="0"/>
                        </a:rPr>
                        <a:t>Simulations</a:t>
                      </a:r>
                      <a:endParaRPr lang="de-DE" dirty="0">
                        <a:latin typeface="Optima" panose="02000503060000020004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E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tima" panose="02000503060000020004" pitchFamily="2" charset="0"/>
                        </a:rPr>
                        <a:t>4.1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8327">
                <a:tc>
                  <a:txBody>
                    <a:bodyPr/>
                    <a:lstStyle/>
                    <a:p>
                      <a:r>
                        <a:rPr lang="de-DE" dirty="0" err="1">
                          <a:latin typeface="Optima" panose="02000503060000020004" pitchFamily="2" charset="0"/>
                        </a:rPr>
                        <a:t>Literature</a:t>
                      </a:r>
                      <a:r>
                        <a:rPr lang="de-DE" dirty="0">
                          <a:latin typeface="Optima" panose="02000503060000020004" pitchFamily="2" charset="0"/>
                        </a:rPr>
                        <a:t>, Links and </a:t>
                      </a:r>
                      <a:r>
                        <a:rPr lang="de-DE" dirty="0" err="1">
                          <a:latin typeface="Optima" panose="02000503060000020004" pitchFamily="2" charset="0"/>
                        </a:rPr>
                        <a:t>further</a:t>
                      </a:r>
                      <a:r>
                        <a:rPr lang="de-DE" dirty="0">
                          <a:latin typeface="Optima" panose="02000503060000020004" pitchFamily="2" charset="0"/>
                        </a:rPr>
                        <a:t> material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E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tima" panose="02000503060000020004" pitchFamily="2" charset="0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832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800" dirty="0">
                          <a:latin typeface="Optima" panose="02000503060000020004" pitchFamily="2" charset="0"/>
                        </a:rPr>
                        <a:t>Different </a:t>
                      </a:r>
                      <a:r>
                        <a:rPr lang="de-DE" sz="1800" dirty="0" err="1">
                          <a:latin typeface="Optima" panose="02000503060000020004" pitchFamily="2" charset="0"/>
                        </a:rPr>
                        <a:t>approaches</a:t>
                      </a:r>
                      <a:r>
                        <a:rPr lang="de-DE" sz="1800" dirty="0">
                          <a:latin typeface="Optima" panose="02000503060000020004" pitchFamily="2" charset="0"/>
                        </a:rPr>
                        <a:t> </a:t>
                      </a:r>
                      <a:r>
                        <a:rPr lang="de-DE" sz="1800" dirty="0" err="1">
                          <a:latin typeface="Optima" panose="02000503060000020004" pitchFamily="2" charset="0"/>
                        </a:rPr>
                        <a:t>for</a:t>
                      </a:r>
                      <a:r>
                        <a:rPr lang="de-DE" sz="1800" dirty="0">
                          <a:latin typeface="Optima" panose="02000503060000020004" pitchFamily="2" charset="0"/>
                        </a:rPr>
                        <a:t> Time Series </a:t>
                      </a:r>
                      <a:r>
                        <a:rPr lang="de-DE" sz="1800" dirty="0" err="1">
                          <a:latin typeface="Optima" panose="02000503060000020004" pitchFamily="2" charset="0"/>
                        </a:rPr>
                        <a:t>Analysation</a:t>
                      </a:r>
                      <a:endParaRPr lang="de-DE" sz="1800" dirty="0">
                        <a:latin typeface="Optima" panose="02000503060000020004" pitchFamily="2" charset="0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76200">
                      <a:solidFill>
                        <a:schemeClr val="bg1"/>
                      </a:solidFill>
                    </a:lnT>
                    <a:lnB w="76200">
                      <a:solidFill>
                        <a:schemeClr val="bg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E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de-DE" dirty="0">
                          <a:solidFill>
                            <a:schemeClr val="bg1"/>
                          </a:solidFill>
                          <a:latin typeface="Optima" panose="02000503060000020004" pitchFamily="2" charset="0"/>
                        </a:rPr>
                        <a:t>6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76200">
                      <a:solidFill>
                        <a:schemeClr val="bg1"/>
                      </a:solidFill>
                    </a:lnT>
                    <a:lnB w="76200">
                      <a:solidFill>
                        <a:schemeClr val="bg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244639"/>
                  </a:ext>
                </a:extLst>
              </a:tr>
            </a:tbl>
          </a:graphicData>
        </a:graphic>
      </p:graphicFrame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1EA05A7C-EB6F-7F45-9288-2E0E1507D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C0409-835B-3048-A900-964B086A3E2C}" type="datetime1">
              <a:rPr lang="de-DE" smtClean="0"/>
              <a:t>01.07.22</a:t>
            </a:fld>
            <a:endParaRPr lang="de-DE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65A34B7D-8D17-024F-A122-2014DB917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3</a:t>
            </a:fld>
            <a:endParaRPr lang="de-DE"/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5E5756A2-216D-764B-BB70-8116128C2ABC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614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5975895" cy="680805"/>
          </a:xfrm>
        </p:spPr>
        <p:txBody>
          <a:bodyPr>
            <a:normAutofit/>
          </a:bodyPr>
          <a:lstStyle/>
          <a:p>
            <a:r>
              <a:rPr lang="de-DE" sz="2400" b="1" dirty="0" err="1">
                <a:latin typeface="Optima" panose="02000503060000020004" pitchFamily="2" charset="0"/>
              </a:rPr>
              <a:t>Examples</a:t>
            </a:r>
            <a:r>
              <a:rPr lang="de-DE" sz="2400" b="1" dirty="0">
                <a:latin typeface="Optima" panose="02000503060000020004" pitchFamily="2" charset="0"/>
              </a:rPr>
              <a:t> </a:t>
            </a:r>
            <a:r>
              <a:rPr lang="de-DE" sz="2400" b="1" dirty="0" err="1">
                <a:latin typeface="Optima" panose="02000503060000020004" pitchFamily="2" charset="0"/>
              </a:rPr>
              <a:t>of</a:t>
            </a:r>
            <a:r>
              <a:rPr lang="de-DE" sz="2400" b="1" dirty="0">
                <a:latin typeface="Optima" panose="02000503060000020004" pitchFamily="2" charset="0"/>
              </a:rPr>
              <a:t> a </a:t>
            </a:r>
            <a:r>
              <a:rPr lang="de-DE" sz="2400" b="1" dirty="0" err="1">
                <a:latin typeface="Optima" panose="02000503060000020004" pitchFamily="2" charset="0"/>
              </a:rPr>
              <a:t>static</a:t>
            </a:r>
            <a:r>
              <a:rPr lang="de-DE" sz="2400" b="1" dirty="0">
                <a:latin typeface="Optima" panose="02000503060000020004" pitchFamily="2" charset="0"/>
              </a:rPr>
              <a:t> Hedge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latin typeface="Optima" panose="02000503060000020004" pitchFamily="2" charset="0"/>
              </a:rPr>
              <a:t>Delta Hedging – The </a:t>
            </a:r>
            <a:r>
              <a:rPr lang="de-DE" sz="1400" dirty="0" err="1">
                <a:latin typeface="Optima" panose="02000503060000020004" pitchFamily="2" charset="0"/>
              </a:rPr>
              <a:t>Computations</a:t>
            </a:r>
            <a:r>
              <a:rPr lang="de-DE" sz="1400" dirty="0">
                <a:latin typeface="Optima" panose="02000503060000020004" pitchFamily="2" charset="0"/>
              </a:rPr>
              <a:t> (</a:t>
            </a:r>
            <a:r>
              <a:rPr lang="de-DE" sz="1400" dirty="0" err="1">
                <a:latin typeface="Optima" panose="02000503060000020004" pitchFamily="2" charset="0"/>
              </a:rPr>
              <a:t>Sidetask</a:t>
            </a:r>
            <a:r>
              <a:rPr lang="de-DE" sz="1400" dirty="0">
                <a:latin typeface="Optima" panose="02000503060000020004" pitchFamily="2" charset="0"/>
              </a:rPr>
              <a:t>, 50 Trading Days, Strike K =31$)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30</a:t>
            </a:fld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D7D4491-8D2B-604F-BA18-542F49645D5B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70F61D87-4642-3E9E-479E-AF554DF4AF6C}"/>
              </a:ext>
            </a:extLst>
          </p:cNvPr>
          <p:cNvSpPr txBox="1"/>
          <p:nvPr/>
        </p:nvSpPr>
        <p:spPr>
          <a:xfrm>
            <a:off x="6936950" y="5126961"/>
            <a:ext cx="4633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Optima" panose="02000503060000020004" pitchFamily="2" charset="0"/>
              </a:rPr>
              <a:t>Gain</a:t>
            </a:r>
            <a:r>
              <a:rPr lang="de-DE" dirty="0">
                <a:latin typeface="Optima" panose="02000503060000020004" pitchFamily="2" charset="0"/>
              </a:rPr>
              <a:t>/Loss </a:t>
            </a:r>
            <a:r>
              <a:rPr lang="de-DE" dirty="0" err="1">
                <a:latin typeface="Optima" panose="02000503060000020004" pitchFamily="2" charset="0"/>
              </a:rPr>
              <a:t>if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position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is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closed</a:t>
            </a:r>
            <a:r>
              <a:rPr lang="de-DE" dirty="0">
                <a:latin typeface="Optima" panose="02000503060000020004" pitchFamily="2" charset="0"/>
              </a:rPr>
              <a:t> on </a:t>
            </a:r>
            <a:r>
              <a:rPr lang="de-DE" dirty="0" err="1">
                <a:latin typeface="Optima" panose="02000503060000020004" pitchFamily="2" charset="0"/>
              </a:rPr>
              <a:t>that</a:t>
            </a:r>
            <a:endParaRPr lang="de-DE" dirty="0">
              <a:latin typeface="Optima" panose="02000503060000020004" pitchFamily="2" charset="0"/>
            </a:endParaRPr>
          </a:p>
          <a:p>
            <a:r>
              <a:rPr lang="de-DE" dirty="0" err="1">
                <a:latin typeface="Optima" panose="02000503060000020004" pitchFamily="2" charset="0"/>
              </a:rPr>
              <a:t>specific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day</a:t>
            </a:r>
            <a:r>
              <a:rPr lang="de-DE" dirty="0">
                <a:latin typeface="Optima" panose="02000503060000020004" pitchFamily="2" charset="0"/>
              </a:rPr>
              <a:t> (</a:t>
            </a:r>
            <a:r>
              <a:rPr lang="de-DE" dirty="0" err="1">
                <a:latin typeface="Optima" panose="02000503060000020004" pitchFamily="2" charset="0"/>
              </a:rPr>
              <a:t>cumulated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result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up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to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that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day</a:t>
            </a:r>
            <a:r>
              <a:rPr lang="de-DE" dirty="0">
                <a:latin typeface="Optima" panose="02000503060000020004" pitchFamily="2" charset="0"/>
              </a:rPr>
              <a:t>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34DE261-ED31-1350-7741-992F03F4887B}"/>
              </a:ext>
            </a:extLst>
          </p:cNvPr>
          <p:cNvSpPr txBox="1"/>
          <p:nvPr/>
        </p:nvSpPr>
        <p:spPr>
          <a:xfrm>
            <a:off x="469073" y="5130820"/>
            <a:ext cx="5351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Optima" panose="02000503060000020004" pitchFamily="2" charset="0"/>
              </a:rPr>
              <a:t>Gain</a:t>
            </a:r>
            <a:r>
              <a:rPr lang="de-DE" dirty="0">
                <a:latin typeface="Optima" panose="02000503060000020004" pitchFamily="2" charset="0"/>
              </a:rPr>
              <a:t>/Loss </a:t>
            </a:r>
            <a:r>
              <a:rPr lang="de-DE" dirty="0" err="1">
                <a:latin typeface="Optima" panose="02000503060000020004" pitchFamily="2" charset="0"/>
              </a:rPr>
              <a:t>if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position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is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closed</a:t>
            </a:r>
            <a:r>
              <a:rPr lang="de-DE" dirty="0">
                <a:latin typeface="Optima" panose="02000503060000020004" pitchFamily="2" charset="0"/>
              </a:rPr>
              <a:t> on </a:t>
            </a:r>
            <a:r>
              <a:rPr lang="de-DE" dirty="0" err="1">
                <a:latin typeface="Optima" panose="02000503060000020004" pitchFamily="2" charset="0"/>
              </a:rPr>
              <a:t>that</a:t>
            </a:r>
            <a:endParaRPr lang="de-DE" dirty="0">
              <a:latin typeface="Optima" panose="02000503060000020004" pitchFamily="2" charset="0"/>
            </a:endParaRPr>
          </a:p>
          <a:p>
            <a:r>
              <a:rPr lang="de-DE" dirty="0" err="1">
                <a:latin typeface="Optima" panose="02000503060000020004" pitchFamily="2" charset="0"/>
              </a:rPr>
              <a:t>specific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day</a:t>
            </a:r>
            <a:r>
              <a:rPr lang="de-DE" dirty="0">
                <a:latin typeface="Optima" panose="02000503060000020004" pitchFamily="2" charset="0"/>
              </a:rPr>
              <a:t> (non-</a:t>
            </a:r>
            <a:r>
              <a:rPr lang="de-DE" dirty="0" err="1">
                <a:latin typeface="Optima" panose="02000503060000020004" pitchFamily="2" charset="0"/>
              </a:rPr>
              <a:t>cumulated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result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right</a:t>
            </a:r>
            <a:r>
              <a:rPr lang="de-DE" dirty="0">
                <a:latin typeface="Optima" panose="02000503060000020004" pitchFamily="2" charset="0"/>
              </a:rPr>
              <a:t> on </a:t>
            </a:r>
            <a:r>
              <a:rPr lang="de-DE" dirty="0" err="1">
                <a:latin typeface="Optima" panose="02000503060000020004" pitchFamily="2" charset="0"/>
              </a:rPr>
              <a:t>that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day</a:t>
            </a:r>
            <a:r>
              <a:rPr lang="de-DE" dirty="0">
                <a:latin typeface="Optima" panose="02000503060000020004" pitchFamily="2" charset="0"/>
              </a:rPr>
              <a:t>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E2BB6BE-0505-2F33-E670-D76FC547D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194" y="1763250"/>
            <a:ext cx="5682315" cy="309281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3C6CE24-C121-3908-B23D-F55971EB8C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0383" y="1768696"/>
            <a:ext cx="6130714" cy="30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8753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5975895" cy="680805"/>
          </a:xfrm>
        </p:spPr>
        <p:txBody>
          <a:bodyPr>
            <a:normAutofit/>
          </a:bodyPr>
          <a:lstStyle/>
          <a:p>
            <a:r>
              <a:rPr lang="de-DE" sz="2400" b="1" dirty="0" err="1">
                <a:latin typeface="Optima" panose="02000503060000020004" pitchFamily="2" charset="0"/>
              </a:rPr>
              <a:t>Examples</a:t>
            </a:r>
            <a:r>
              <a:rPr lang="de-DE" sz="2400" b="1" dirty="0">
                <a:latin typeface="Optima" panose="02000503060000020004" pitchFamily="2" charset="0"/>
              </a:rPr>
              <a:t> </a:t>
            </a:r>
            <a:r>
              <a:rPr lang="de-DE" sz="2400" b="1" dirty="0" err="1">
                <a:latin typeface="Optima" panose="02000503060000020004" pitchFamily="2" charset="0"/>
              </a:rPr>
              <a:t>of</a:t>
            </a:r>
            <a:r>
              <a:rPr lang="de-DE" sz="2400" b="1" dirty="0">
                <a:latin typeface="Optima" panose="02000503060000020004" pitchFamily="2" charset="0"/>
              </a:rPr>
              <a:t> a </a:t>
            </a:r>
            <a:r>
              <a:rPr lang="de-DE" sz="2400" b="1" dirty="0" err="1">
                <a:latin typeface="Optima" panose="02000503060000020004" pitchFamily="2" charset="0"/>
              </a:rPr>
              <a:t>static</a:t>
            </a:r>
            <a:r>
              <a:rPr lang="de-DE" sz="2400" b="1" dirty="0">
                <a:latin typeface="Optima" panose="02000503060000020004" pitchFamily="2" charset="0"/>
              </a:rPr>
              <a:t> Hedge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latin typeface="Optima" panose="02000503060000020004" pitchFamily="2" charset="0"/>
              </a:rPr>
              <a:t>Delta Gamma Hedging – Input Data </a:t>
            </a:r>
            <a:r>
              <a:rPr lang="de-DE" sz="1400" dirty="0" err="1">
                <a:latin typeface="Optima" panose="02000503060000020004" pitchFamily="2" charset="0"/>
              </a:rPr>
              <a:t>needed</a:t>
            </a:r>
            <a:endParaRPr lang="de-DE" sz="1400" dirty="0">
              <a:latin typeface="Optima" panose="02000503060000020004" pitchFamily="2" charset="0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31</a:t>
            </a:fld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D7D4491-8D2B-604F-BA18-542F49645D5B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18AE8D03-40BC-A0BE-C5D2-51031FA52217}"/>
              </a:ext>
            </a:extLst>
          </p:cNvPr>
          <p:cNvSpPr/>
          <p:nvPr/>
        </p:nvSpPr>
        <p:spPr>
          <a:xfrm>
            <a:off x="106532" y="1644806"/>
            <a:ext cx="1650550" cy="58029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>
                <a:latin typeface="Optima" panose="02000503060000020004" pitchFamily="2" charset="0"/>
              </a:rPr>
              <a:t>Position value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8DF7BE-8F57-0E18-A52D-E65ED363CCB2}"/>
              </a:ext>
            </a:extLst>
          </p:cNvPr>
          <p:cNvSpPr/>
          <p:nvPr/>
        </p:nvSpPr>
        <p:spPr>
          <a:xfrm>
            <a:off x="2136823" y="1643686"/>
            <a:ext cx="1432958" cy="58029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>
                <a:latin typeface="Optima" panose="02000503060000020004" pitchFamily="2" charset="0"/>
              </a:rPr>
              <a:t>Interest rate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B66A164-4E7C-4F94-3EA4-8D494763E0E1}"/>
              </a:ext>
            </a:extLst>
          </p:cNvPr>
          <p:cNvSpPr/>
          <p:nvPr/>
        </p:nvSpPr>
        <p:spPr>
          <a:xfrm>
            <a:off x="3915979" y="1643686"/>
            <a:ext cx="2053902" cy="58029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>
                <a:latin typeface="Optima" panose="02000503060000020004" pitchFamily="2" charset="0"/>
              </a:rPr>
              <a:t>Actual stock price (underlying)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144AAFF-1D99-059B-1928-92716AF33982}"/>
              </a:ext>
            </a:extLst>
          </p:cNvPr>
          <p:cNvSpPr/>
          <p:nvPr/>
        </p:nvSpPr>
        <p:spPr>
          <a:xfrm>
            <a:off x="7992244" y="1643686"/>
            <a:ext cx="1930916" cy="58029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>
                <a:latin typeface="Optima" panose="02000503060000020004" pitchFamily="2" charset="0"/>
              </a:rPr>
              <a:t>Time to maturity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BEA5991-19E6-09F0-A006-DD8E0DDB673B}"/>
              </a:ext>
            </a:extLst>
          </p:cNvPr>
          <p:cNvSpPr/>
          <p:nvPr/>
        </p:nvSpPr>
        <p:spPr>
          <a:xfrm>
            <a:off x="10154552" y="1643686"/>
            <a:ext cx="1930916" cy="58029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>
                <a:latin typeface="Optima" panose="02000503060000020004" pitchFamily="2" charset="0"/>
              </a:rPr>
              <a:t>Implied volatility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25EDCC4-282D-A1FD-D175-20AB8DDFDA98}"/>
              </a:ext>
            </a:extLst>
          </p:cNvPr>
          <p:cNvSpPr/>
          <p:nvPr/>
        </p:nvSpPr>
        <p:spPr>
          <a:xfrm>
            <a:off x="106532" y="2840474"/>
            <a:ext cx="1650550" cy="58029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>
                <a:latin typeface="Optima" panose="02000503060000020004" pitchFamily="2" charset="0"/>
              </a:rPr>
              <a:t>Long 1000 US $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0D9B5D2-D91F-A012-AB72-E27ACECA4E35}"/>
              </a:ext>
            </a:extLst>
          </p:cNvPr>
          <p:cNvSpPr/>
          <p:nvPr/>
        </p:nvSpPr>
        <p:spPr>
          <a:xfrm>
            <a:off x="2136823" y="2839354"/>
            <a:ext cx="1432958" cy="58029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>
                <a:latin typeface="Optima" panose="02000503060000020004" pitchFamily="2" charset="0"/>
              </a:rPr>
              <a:t>r: 5%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EB9A33B-9025-8F47-C043-3517C655CC9B}"/>
              </a:ext>
            </a:extLst>
          </p:cNvPr>
          <p:cNvSpPr/>
          <p:nvPr/>
        </p:nvSpPr>
        <p:spPr>
          <a:xfrm>
            <a:off x="3915979" y="2839354"/>
            <a:ext cx="2053902" cy="58029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>
                <a:latin typeface="Optima" panose="02000503060000020004" pitchFamily="2" charset="0"/>
              </a:rPr>
              <a:t>S: 99 US $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75A3582-2A9F-A368-58F1-43564D1C67AD}"/>
              </a:ext>
            </a:extLst>
          </p:cNvPr>
          <p:cNvSpPr/>
          <p:nvPr/>
        </p:nvSpPr>
        <p:spPr>
          <a:xfrm>
            <a:off x="7992244" y="2839354"/>
            <a:ext cx="1930916" cy="58029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>
                <a:latin typeface="Optima" panose="02000503060000020004" pitchFamily="2" charset="0"/>
              </a:rPr>
              <a:t>T: 1 month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3CC70E8-2324-B625-894C-A971ED77C4CF}"/>
              </a:ext>
            </a:extLst>
          </p:cNvPr>
          <p:cNvSpPr/>
          <p:nvPr/>
        </p:nvSpPr>
        <p:spPr>
          <a:xfrm>
            <a:off x="10154552" y="2839354"/>
            <a:ext cx="1930916" cy="58029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>
                <a:latin typeface="Optima" panose="02000503060000020004" pitchFamily="2" charset="0"/>
              </a:rPr>
              <a:t>15,7%</a:t>
            </a:r>
          </a:p>
        </p:txBody>
      </p:sp>
      <p:sp>
        <p:nvSpPr>
          <p:cNvPr id="23" name="Geschweifte Klammer rechts 22">
            <a:extLst>
              <a:ext uri="{FF2B5EF4-FFF2-40B4-BE49-F238E27FC236}">
                <a16:creationId xmlns:a16="http://schemas.microsoft.com/office/drawing/2014/main" id="{EDC4EE60-E658-CCCE-69D8-57A4630FB6E1}"/>
              </a:ext>
            </a:extLst>
          </p:cNvPr>
          <p:cNvSpPr/>
          <p:nvPr/>
        </p:nvSpPr>
        <p:spPr>
          <a:xfrm rot="5400000">
            <a:off x="5647766" y="-2009141"/>
            <a:ext cx="896470" cy="1197893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latin typeface="Optima" panose="02000503060000020004" pitchFamily="2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E30383E-6B3E-26E7-7274-72E6A38C9B58}"/>
              </a:ext>
            </a:extLst>
          </p:cNvPr>
          <p:cNvSpPr txBox="1"/>
          <p:nvPr/>
        </p:nvSpPr>
        <p:spPr>
          <a:xfrm>
            <a:off x="1184386" y="4539891"/>
            <a:ext cx="1090108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Optima" panose="02000503060000020004" pitchFamily="2" charset="0"/>
              </a:rPr>
              <a:t>How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can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we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make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portfolio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b="1" dirty="0">
                <a:latin typeface="Optima" panose="02000503060000020004" pitchFamily="2" charset="0"/>
              </a:rPr>
              <a:t>Delta and also Gamma neutral </a:t>
            </a:r>
            <a:r>
              <a:rPr lang="de-DE" dirty="0" err="1">
                <a:latin typeface="Optima" panose="02000503060000020004" pitchFamily="2" charset="0"/>
              </a:rPr>
              <a:t>by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investing</a:t>
            </a:r>
            <a:r>
              <a:rPr lang="de-DE" dirty="0">
                <a:latin typeface="Optima" panose="02000503060000020004" pitchFamily="2" charset="0"/>
              </a:rPr>
              <a:t> a </a:t>
            </a:r>
            <a:r>
              <a:rPr lang="de-DE" dirty="0" err="1">
                <a:latin typeface="Optima" panose="02000503060000020004" pitchFamily="2" charset="0"/>
              </a:rPr>
              <a:t>certain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amount</a:t>
            </a:r>
            <a:r>
              <a:rPr lang="de-DE" dirty="0">
                <a:latin typeface="Optima" panose="02000503060000020004" pitchFamily="2" charset="0"/>
              </a:rPr>
              <a:t> in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underlying</a:t>
            </a:r>
            <a:r>
              <a:rPr lang="de-DE" dirty="0">
                <a:latin typeface="Optima" panose="02000503060000020004" pitchFamily="2" charset="0"/>
              </a:rPr>
              <a:t> stock S?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C588743-9D9F-B599-61D1-D2D6286FF188}"/>
              </a:ext>
            </a:extLst>
          </p:cNvPr>
          <p:cNvSpPr txBox="1"/>
          <p:nvPr/>
        </p:nvSpPr>
        <p:spPr>
          <a:xfrm>
            <a:off x="245822" y="5546531"/>
            <a:ext cx="1090108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Optima" panose="02000503060000020004" pitchFamily="2" charset="0"/>
              </a:rPr>
              <a:t>Sidetask</a:t>
            </a:r>
            <a:r>
              <a:rPr lang="de-DE" dirty="0">
                <a:latin typeface="Optima" panose="02000503060000020004" pitchFamily="2" charset="0"/>
              </a:rPr>
              <a:t>:</a:t>
            </a:r>
          </a:p>
          <a:p>
            <a:r>
              <a:rPr lang="de-DE" dirty="0" err="1">
                <a:latin typeface="Optima" panose="02000503060000020004" pitchFamily="2" charset="0"/>
              </a:rPr>
              <a:t>What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is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Profit/ Loss </a:t>
            </a:r>
            <a:r>
              <a:rPr lang="de-DE" dirty="0" err="1">
                <a:latin typeface="Optima" panose="02000503060000020004" pitchFamily="2" charset="0"/>
              </a:rPr>
              <a:t>for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portfolio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when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underlying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price</a:t>
            </a:r>
            <a:r>
              <a:rPr lang="de-DE" dirty="0">
                <a:latin typeface="Optima" panose="02000503060000020004" pitchFamily="2" charset="0"/>
              </a:rPr>
              <a:t> S </a:t>
            </a:r>
            <a:r>
              <a:rPr lang="de-DE" dirty="0" err="1">
                <a:latin typeface="Optima" panose="02000503060000020004" pitchFamily="2" charset="0"/>
              </a:rPr>
              <a:t>jumps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to</a:t>
            </a:r>
            <a:r>
              <a:rPr lang="de-DE" dirty="0">
                <a:latin typeface="Optima" panose="02000503060000020004" pitchFamily="2" charset="0"/>
              </a:rPr>
              <a:t> 100 $?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26BD96D-175E-8B2D-0E96-E9B76E4CD955}"/>
              </a:ext>
            </a:extLst>
          </p:cNvPr>
          <p:cNvSpPr/>
          <p:nvPr/>
        </p:nvSpPr>
        <p:spPr>
          <a:xfrm>
            <a:off x="6257861" y="1639044"/>
            <a:ext cx="1432958" cy="58029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>
                <a:latin typeface="Optima" panose="02000503060000020004" pitchFamily="2" charset="0"/>
              </a:rPr>
              <a:t>Strike price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ED3FAC6C-77EC-1BF7-2ADC-7FD047B70DED}"/>
              </a:ext>
            </a:extLst>
          </p:cNvPr>
          <p:cNvSpPr/>
          <p:nvPr/>
        </p:nvSpPr>
        <p:spPr>
          <a:xfrm>
            <a:off x="6257861" y="2839354"/>
            <a:ext cx="1432958" cy="58029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>
                <a:latin typeface="Optima" panose="02000503060000020004" pitchFamily="2" charset="0"/>
              </a:rPr>
              <a:t>K:  104 $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39CD20A-8379-EE0A-7ADA-55B71B1F6214}"/>
              </a:ext>
            </a:extLst>
          </p:cNvPr>
          <p:cNvSpPr/>
          <p:nvPr/>
        </p:nvSpPr>
        <p:spPr>
          <a:xfrm>
            <a:off x="10154552" y="2839354"/>
            <a:ext cx="1930916" cy="58029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>
                <a:latin typeface="Optima" panose="02000503060000020004" pitchFamily="2" charset="0"/>
              </a:rPr>
              <a:t>: 15,7%</a:t>
            </a:r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D3B4E44C-BA04-1BAA-96D4-BB1DDFF03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73" y="3069576"/>
            <a:ext cx="179829" cy="14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798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5975895" cy="680805"/>
          </a:xfrm>
        </p:spPr>
        <p:txBody>
          <a:bodyPr>
            <a:normAutofit/>
          </a:bodyPr>
          <a:lstStyle/>
          <a:p>
            <a:r>
              <a:rPr lang="de-DE" sz="2400" b="1" dirty="0" err="1">
                <a:latin typeface="Optima" panose="02000503060000020004" pitchFamily="2" charset="0"/>
              </a:rPr>
              <a:t>Examples</a:t>
            </a:r>
            <a:r>
              <a:rPr lang="de-DE" sz="2400" b="1" dirty="0">
                <a:latin typeface="Optima" panose="02000503060000020004" pitchFamily="2" charset="0"/>
              </a:rPr>
              <a:t> </a:t>
            </a:r>
            <a:r>
              <a:rPr lang="de-DE" sz="2400" b="1" dirty="0" err="1">
                <a:latin typeface="Optima" panose="02000503060000020004" pitchFamily="2" charset="0"/>
              </a:rPr>
              <a:t>of</a:t>
            </a:r>
            <a:r>
              <a:rPr lang="de-DE" sz="2400" b="1" dirty="0">
                <a:latin typeface="Optima" panose="02000503060000020004" pitchFamily="2" charset="0"/>
              </a:rPr>
              <a:t> a </a:t>
            </a:r>
            <a:r>
              <a:rPr lang="de-DE" sz="2400" b="1" dirty="0" err="1">
                <a:latin typeface="Optima" panose="02000503060000020004" pitchFamily="2" charset="0"/>
              </a:rPr>
              <a:t>static</a:t>
            </a:r>
            <a:r>
              <a:rPr lang="de-DE" sz="2400" b="1" dirty="0">
                <a:latin typeface="Optima" panose="02000503060000020004" pitchFamily="2" charset="0"/>
              </a:rPr>
              <a:t> Hedge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latin typeface="Optima" panose="02000503060000020004" pitchFamily="2" charset="0"/>
              </a:rPr>
              <a:t>Delta Gamma Hedging 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32</a:t>
            </a:fld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D7D4491-8D2B-604F-BA18-542F49645D5B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03A21A59-BD76-4107-2AA4-191C765EBC2B}"/>
              </a:ext>
            </a:extLst>
          </p:cNvPr>
          <p:cNvSpPr txBox="1"/>
          <p:nvPr/>
        </p:nvSpPr>
        <p:spPr>
          <a:xfrm>
            <a:off x="451834" y="1622593"/>
            <a:ext cx="68001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: Delta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portfolio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price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-&gt; so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rebalanced</a:t>
            </a:r>
            <a:r>
              <a:rPr lang="de-DE" dirty="0"/>
              <a:t> </a:t>
            </a:r>
            <a:r>
              <a:rPr lang="de-DE" dirty="0" err="1"/>
              <a:t>frequently</a:t>
            </a:r>
            <a:r>
              <a:rPr lang="de-DE" dirty="0"/>
              <a:t> </a:t>
            </a:r>
          </a:p>
          <a:p>
            <a:r>
              <a:rPr lang="de-DE" dirty="0"/>
              <a:t>=&gt; Delta </a:t>
            </a:r>
            <a:r>
              <a:rPr lang="de-DE" dirty="0" err="1"/>
              <a:t>hedge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portfolio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high absolute Gamma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monitored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carefully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a Delta Hedge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portfolio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Gamma = 0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E5377F2-7377-F4D7-6E65-F3E3940999B3}"/>
              </a:ext>
            </a:extLst>
          </p:cNvPr>
          <p:cNvSpPr txBox="1"/>
          <p:nvPr/>
        </p:nvSpPr>
        <p:spPr>
          <a:xfrm>
            <a:off x="7966732" y="1622593"/>
            <a:ext cx="3958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Remember: Gamma measures the change in the option‘s Delta with respect to the change in the underlying price S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54C82F54-A253-7B8E-24BA-724D97601D3D}"/>
              </a:ext>
            </a:extLst>
          </p:cNvPr>
          <p:cNvSpPr txBox="1"/>
          <p:nvPr/>
        </p:nvSpPr>
        <p:spPr>
          <a:xfrm>
            <a:off x="451835" y="3801500"/>
            <a:ext cx="6800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decrease</a:t>
            </a:r>
            <a:r>
              <a:rPr lang="de-DE" dirty="0"/>
              <a:t> </a:t>
            </a:r>
            <a:r>
              <a:rPr lang="de-DE" dirty="0" err="1"/>
              <a:t>hedging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: Trader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wants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a Delta neutral </a:t>
            </a:r>
            <a:r>
              <a:rPr lang="de-DE" dirty="0" err="1"/>
              <a:t>portfolio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Gamma neutral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Problem: Gamma </a:t>
            </a:r>
            <a:r>
              <a:rPr lang="de-DE" dirty="0" err="1"/>
              <a:t>can‘t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changed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investing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stock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Gamma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zero</a:t>
            </a:r>
            <a:r>
              <a:rPr lang="de-DE" dirty="0"/>
              <a:t>!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CA4EAC89-9749-823B-1A75-E23184642A1C}"/>
              </a:ext>
            </a:extLst>
          </p:cNvPr>
          <p:cNvCxnSpPr/>
          <p:nvPr/>
        </p:nvCxnSpPr>
        <p:spPr>
          <a:xfrm>
            <a:off x="3851932" y="2873802"/>
            <a:ext cx="0" cy="89431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Geschweifte Klammer rechts 33">
            <a:extLst>
              <a:ext uri="{FF2B5EF4-FFF2-40B4-BE49-F238E27FC236}">
                <a16:creationId xmlns:a16="http://schemas.microsoft.com/office/drawing/2014/main" id="{C23D33C0-19F6-826D-98F9-D32F9DF0D781}"/>
              </a:ext>
            </a:extLst>
          </p:cNvPr>
          <p:cNvSpPr/>
          <p:nvPr/>
        </p:nvSpPr>
        <p:spPr>
          <a:xfrm>
            <a:off x="7472745" y="1433407"/>
            <a:ext cx="378372" cy="1666514"/>
          </a:xfrm>
          <a:prstGeom prst="rightBrac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7BB4BD64-B719-DA85-10A6-361CD06A11EB}"/>
              </a:ext>
            </a:extLst>
          </p:cNvPr>
          <p:cNvSpPr txBox="1"/>
          <p:nvPr/>
        </p:nvSpPr>
        <p:spPr>
          <a:xfrm>
            <a:off x="451834" y="5472387"/>
            <a:ext cx="85588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/>
              <a:t>A </a:t>
            </a:r>
            <a:r>
              <a:rPr lang="de-DE" u="sng" dirty="0" err="1"/>
              <a:t>new</a:t>
            </a:r>
            <a:r>
              <a:rPr lang="de-DE" u="sng" dirty="0"/>
              <a:t> </a:t>
            </a:r>
            <a:r>
              <a:rPr lang="de-DE" u="sng" dirty="0" err="1"/>
              <a:t>strategy</a:t>
            </a:r>
            <a:r>
              <a:rPr lang="de-DE" u="sng" dirty="0"/>
              <a:t> </a:t>
            </a:r>
            <a:r>
              <a:rPr lang="de-DE" u="sng" dirty="0" err="1"/>
              <a:t>is</a:t>
            </a:r>
            <a:r>
              <a:rPr lang="de-DE" u="sng" dirty="0"/>
              <a:t> </a:t>
            </a:r>
            <a:r>
              <a:rPr lang="de-DE" u="sng" dirty="0" err="1"/>
              <a:t>required</a:t>
            </a:r>
            <a:r>
              <a:rPr lang="de-DE" u="sng" dirty="0"/>
              <a:t>:</a:t>
            </a:r>
          </a:p>
          <a:p>
            <a:pPr marL="342900" indent="-342900">
              <a:buAutoNum type="arabicParenR"/>
            </a:pPr>
            <a:r>
              <a:rPr lang="de-DE" dirty="0"/>
              <a:t>Making </a:t>
            </a:r>
            <a:r>
              <a:rPr lang="de-DE" dirty="0" err="1"/>
              <a:t>the</a:t>
            </a:r>
            <a:r>
              <a:rPr lang="de-DE" dirty="0"/>
              <a:t> Portfolio Gamma neutral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investing</a:t>
            </a:r>
            <a:r>
              <a:rPr lang="de-DE" dirty="0"/>
              <a:t> in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option</a:t>
            </a:r>
            <a:endParaRPr lang="de-DE" dirty="0"/>
          </a:p>
          <a:p>
            <a:pPr marL="342900" indent="-342900">
              <a:buAutoNum type="arabicParenR"/>
            </a:pPr>
            <a:r>
              <a:rPr lang="de-DE" dirty="0"/>
              <a:t>Making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portfolio</a:t>
            </a:r>
            <a:r>
              <a:rPr lang="de-DE" dirty="0"/>
              <a:t> </a:t>
            </a:r>
            <a:r>
              <a:rPr lang="de-DE" dirty="0" err="1"/>
              <a:t>delta</a:t>
            </a:r>
            <a:r>
              <a:rPr lang="de-DE" dirty="0"/>
              <a:t> neutral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investing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stock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BC43BC5D-A149-F08A-7284-1927061BB8DE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3851930" y="5001829"/>
            <a:ext cx="2" cy="81950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6060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5975895" cy="680805"/>
          </a:xfrm>
        </p:spPr>
        <p:txBody>
          <a:bodyPr>
            <a:normAutofit/>
          </a:bodyPr>
          <a:lstStyle/>
          <a:p>
            <a:r>
              <a:rPr lang="de-DE" sz="2400" b="1" dirty="0" err="1">
                <a:latin typeface="Optima" panose="02000503060000020004" pitchFamily="2" charset="0"/>
              </a:rPr>
              <a:t>Examples</a:t>
            </a:r>
            <a:r>
              <a:rPr lang="de-DE" sz="2400" b="1" dirty="0">
                <a:latin typeface="Optima" panose="02000503060000020004" pitchFamily="2" charset="0"/>
              </a:rPr>
              <a:t> </a:t>
            </a:r>
            <a:r>
              <a:rPr lang="de-DE" sz="2400" b="1" dirty="0" err="1">
                <a:latin typeface="Optima" panose="02000503060000020004" pitchFamily="2" charset="0"/>
              </a:rPr>
              <a:t>of</a:t>
            </a:r>
            <a:r>
              <a:rPr lang="de-DE" sz="2400" b="1" dirty="0">
                <a:latin typeface="Optima" panose="02000503060000020004" pitchFamily="2" charset="0"/>
              </a:rPr>
              <a:t> a </a:t>
            </a:r>
            <a:r>
              <a:rPr lang="de-DE" sz="2400" b="1" dirty="0" err="1">
                <a:latin typeface="Optima" panose="02000503060000020004" pitchFamily="2" charset="0"/>
              </a:rPr>
              <a:t>static</a:t>
            </a:r>
            <a:r>
              <a:rPr lang="de-DE" sz="2400" b="1" dirty="0">
                <a:latin typeface="Optima" panose="02000503060000020004" pitchFamily="2" charset="0"/>
              </a:rPr>
              <a:t> Hedge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latin typeface="Optima" panose="02000503060000020004" pitchFamily="2" charset="0"/>
              </a:rPr>
              <a:t>Delta Gamma Hedging – Input Data </a:t>
            </a:r>
            <a:r>
              <a:rPr lang="de-DE" sz="1400" dirty="0" err="1">
                <a:latin typeface="Optima" panose="02000503060000020004" pitchFamily="2" charset="0"/>
              </a:rPr>
              <a:t>needed</a:t>
            </a:r>
            <a:endParaRPr lang="de-DE" sz="1400" dirty="0">
              <a:latin typeface="Optima" panose="02000503060000020004" pitchFamily="2" charset="0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33</a:t>
            </a:fld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D7D4491-8D2B-604F-BA18-542F49645D5B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eck 29">
            <a:extLst>
              <a:ext uri="{FF2B5EF4-FFF2-40B4-BE49-F238E27FC236}">
                <a16:creationId xmlns:a16="http://schemas.microsoft.com/office/drawing/2014/main" id="{C9C28D25-CFD8-6197-D79E-9AE9F738C0B6}"/>
              </a:ext>
            </a:extLst>
          </p:cNvPr>
          <p:cNvSpPr/>
          <p:nvPr/>
        </p:nvSpPr>
        <p:spPr>
          <a:xfrm>
            <a:off x="106532" y="1644806"/>
            <a:ext cx="1650550" cy="58029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>
                <a:latin typeface="Optima" panose="02000503060000020004" pitchFamily="2" charset="0"/>
              </a:rPr>
              <a:t>Position value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A8A52FA8-20C4-8C4E-041B-7B8E4D807273}"/>
              </a:ext>
            </a:extLst>
          </p:cNvPr>
          <p:cNvSpPr/>
          <p:nvPr/>
        </p:nvSpPr>
        <p:spPr>
          <a:xfrm>
            <a:off x="2136823" y="1643686"/>
            <a:ext cx="1432958" cy="58029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>
                <a:latin typeface="Optima" panose="02000503060000020004" pitchFamily="2" charset="0"/>
              </a:rPr>
              <a:t>Interest rate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BEEE4108-46DF-9CC5-DDE0-A96113514DB2}"/>
              </a:ext>
            </a:extLst>
          </p:cNvPr>
          <p:cNvSpPr/>
          <p:nvPr/>
        </p:nvSpPr>
        <p:spPr>
          <a:xfrm>
            <a:off x="3915979" y="1643686"/>
            <a:ext cx="2053902" cy="58029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>
                <a:latin typeface="Optima" panose="02000503060000020004" pitchFamily="2" charset="0"/>
              </a:rPr>
              <a:t>Actual stock price (underlying)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922BF1BE-D159-62B0-D403-7C24F9911F1C}"/>
              </a:ext>
            </a:extLst>
          </p:cNvPr>
          <p:cNvSpPr/>
          <p:nvPr/>
        </p:nvSpPr>
        <p:spPr>
          <a:xfrm>
            <a:off x="7992244" y="1643686"/>
            <a:ext cx="1930916" cy="58029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>
                <a:latin typeface="Optima" panose="02000503060000020004" pitchFamily="2" charset="0"/>
              </a:rPr>
              <a:t>Time to maturity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CEC5E8AA-291B-7C02-A920-2B762427C7D0}"/>
              </a:ext>
            </a:extLst>
          </p:cNvPr>
          <p:cNvSpPr/>
          <p:nvPr/>
        </p:nvSpPr>
        <p:spPr>
          <a:xfrm>
            <a:off x="10154552" y="1643686"/>
            <a:ext cx="1930916" cy="58029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>
                <a:latin typeface="Optima" panose="02000503060000020004" pitchFamily="2" charset="0"/>
              </a:rPr>
              <a:t>Implied volatility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22E0F8EB-7795-ABEA-4419-029F1184C425}"/>
              </a:ext>
            </a:extLst>
          </p:cNvPr>
          <p:cNvSpPr/>
          <p:nvPr/>
        </p:nvSpPr>
        <p:spPr>
          <a:xfrm>
            <a:off x="106532" y="2840474"/>
            <a:ext cx="1650550" cy="58029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>
                <a:latin typeface="Optima" panose="02000503060000020004" pitchFamily="2" charset="0"/>
              </a:rPr>
              <a:t>Long 1000 US $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CCABAF40-B9DE-B64C-3320-59C0D8E3EDDD}"/>
              </a:ext>
            </a:extLst>
          </p:cNvPr>
          <p:cNvSpPr/>
          <p:nvPr/>
        </p:nvSpPr>
        <p:spPr>
          <a:xfrm>
            <a:off x="2136823" y="2839354"/>
            <a:ext cx="1432958" cy="58029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>
                <a:latin typeface="Optima" panose="02000503060000020004" pitchFamily="2" charset="0"/>
              </a:rPr>
              <a:t>r: 5%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81EA242-2CFA-094D-31E1-F55F14427C0F}"/>
              </a:ext>
            </a:extLst>
          </p:cNvPr>
          <p:cNvSpPr/>
          <p:nvPr/>
        </p:nvSpPr>
        <p:spPr>
          <a:xfrm>
            <a:off x="3915979" y="2839354"/>
            <a:ext cx="2053902" cy="58029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>
                <a:latin typeface="Optima" panose="02000503060000020004" pitchFamily="2" charset="0"/>
              </a:rPr>
              <a:t>S: 99 US $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E1885EC4-764A-3913-15E3-F80B60F23DA5}"/>
              </a:ext>
            </a:extLst>
          </p:cNvPr>
          <p:cNvSpPr/>
          <p:nvPr/>
        </p:nvSpPr>
        <p:spPr>
          <a:xfrm>
            <a:off x="7992244" y="2839354"/>
            <a:ext cx="1930916" cy="58029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>
                <a:latin typeface="Optima" panose="02000503060000020004" pitchFamily="2" charset="0"/>
              </a:rPr>
              <a:t>T: 1 month</a:t>
            </a:r>
          </a:p>
        </p:txBody>
      </p:sp>
      <p:sp>
        <p:nvSpPr>
          <p:cNvPr id="39" name="Geschweifte Klammer rechts 38">
            <a:extLst>
              <a:ext uri="{FF2B5EF4-FFF2-40B4-BE49-F238E27FC236}">
                <a16:creationId xmlns:a16="http://schemas.microsoft.com/office/drawing/2014/main" id="{D550FCB8-B4BF-4844-4434-9FBE1EE317D2}"/>
              </a:ext>
            </a:extLst>
          </p:cNvPr>
          <p:cNvSpPr/>
          <p:nvPr/>
        </p:nvSpPr>
        <p:spPr>
          <a:xfrm rot="5400000">
            <a:off x="5647766" y="-2009141"/>
            <a:ext cx="896470" cy="11978938"/>
          </a:xfrm>
          <a:prstGeom prst="rightBrac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latin typeface="Optima" panose="02000503060000020004" pitchFamily="2" charset="0"/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42665B0F-C796-9287-65ED-BAC9C20B1969}"/>
              </a:ext>
            </a:extLst>
          </p:cNvPr>
          <p:cNvSpPr txBox="1"/>
          <p:nvPr/>
        </p:nvSpPr>
        <p:spPr>
          <a:xfrm>
            <a:off x="1184386" y="4539891"/>
            <a:ext cx="10901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Optima" panose="02000503060000020004" pitchFamily="2" charset="0"/>
              </a:rPr>
              <a:t>We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use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same </a:t>
            </a:r>
            <a:r>
              <a:rPr lang="de-DE" dirty="0" err="1">
                <a:latin typeface="Optima" panose="02000503060000020004" pitchFamily="2" charset="0"/>
              </a:rPr>
              <a:t>input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data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as</a:t>
            </a:r>
            <a:r>
              <a:rPr lang="de-DE" dirty="0">
                <a:latin typeface="Optima" panose="02000503060000020004" pitchFamily="2" charset="0"/>
              </a:rPr>
              <a:t> last time </a:t>
            </a:r>
            <a:r>
              <a:rPr lang="de-DE" dirty="0" err="1">
                <a:latin typeface="Optima" panose="02000503060000020004" pitchFamily="2" charset="0"/>
              </a:rPr>
              <a:t>when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we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only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created</a:t>
            </a:r>
            <a:r>
              <a:rPr lang="de-DE" dirty="0">
                <a:latin typeface="Optima" panose="02000503060000020004" pitchFamily="2" charset="0"/>
              </a:rPr>
              <a:t> a Delta neutral </a:t>
            </a:r>
            <a:r>
              <a:rPr lang="de-DE" dirty="0" err="1">
                <a:latin typeface="Optima" panose="02000503060000020004" pitchFamily="2" charset="0"/>
              </a:rPr>
              <a:t>position</a:t>
            </a:r>
            <a:r>
              <a:rPr lang="de-DE" dirty="0">
                <a:latin typeface="Optima" panose="02000503060000020004" pitchFamily="2" charset="0"/>
              </a:rPr>
              <a:t>, but </a:t>
            </a:r>
            <a:r>
              <a:rPr lang="de-DE" dirty="0" err="1">
                <a:latin typeface="Optima" panose="02000503060000020004" pitchFamily="2" charset="0"/>
              </a:rPr>
              <a:t>now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we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have</a:t>
            </a:r>
            <a:r>
              <a:rPr lang="de-DE" dirty="0">
                <a:latin typeface="Optima" panose="02000503060000020004" pitchFamily="2" charset="0"/>
              </a:rPr>
              <a:t> (</a:t>
            </a:r>
            <a:r>
              <a:rPr lang="de-DE" dirty="0" err="1">
                <a:latin typeface="Optima" panose="02000503060000020004" pitchFamily="2" charset="0"/>
              </a:rPr>
              <a:t>need</a:t>
            </a:r>
            <a:r>
              <a:rPr lang="de-DE" dirty="0">
                <a:latin typeface="Optima" panose="02000503060000020004" pitchFamily="2" charset="0"/>
              </a:rPr>
              <a:t>) an additional </a:t>
            </a:r>
            <a:r>
              <a:rPr lang="de-DE" dirty="0" err="1">
                <a:latin typeface="Optima" panose="02000503060000020004" pitchFamily="2" charset="0"/>
              </a:rPr>
              <a:t>option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to</a:t>
            </a:r>
            <a:r>
              <a:rPr lang="de-DE" dirty="0">
                <a:latin typeface="Optima" panose="02000503060000020004" pitchFamily="2" charset="0"/>
              </a:rPr>
              <a:t> trade </a:t>
            </a:r>
            <a:r>
              <a:rPr lang="de-DE" dirty="0" err="1">
                <a:latin typeface="Optima" panose="02000503060000020004" pitchFamily="2" charset="0"/>
              </a:rPr>
              <a:t>with</a:t>
            </a:r>
            <a:r>
              <a:rPr lang="de-DE" dirty="0">
                <a:latin typeface="Optima" panose="02000503060000020004" pitchFamily="2" charset="0"/>
              </a:rPr>
              <a:t>: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359574B4-6BC8-40AF-A78F-EBC18B15FDAC}"/>
              </a:ext>
            </a:extLst>
          </p:cNvPr>
          <p:cNvSpPr/>
          <p:nvPr/>
        </p:nvSpPr>
        <p:spPr>
          <a:xfrm>
            <a:off x="6257861" y="1639044"/>
            <a:ext cx="1432958" cy="58029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>
                <a:latin typeface="Optima" panose="02000503060000020004" pitchFamily="2" charset="0"/>
              </a:rPr>
              <a:t>Strike price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C21F4D48-5414-0187-83AF-AB82A36717D3}"/>
              </a:ext>
            </a:extLst>
          </p:cNvPr>
          <p:cNvSpPr/>
          <p:nvPr/>
        </p:nvSpPr>
        <p:spPr>
          <a:xfrm>
            <a:off x="6257861" y="2839354"/>
            <a:ext cx="1432958" cy="58029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>
                <a:latin typeface="Optima" panose="02000503060000020004" pitchFamily="2" charset="0"/>
              </a:rPr>
              <a:t>K:  104 $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DE08E6C-1094-71B2-EFCD-70D13A7871AC}"/>
              </a:ext>
            </a:extLst>
          </p:cNvPr>
          <p:cNvSpPr/>
          <p:nvPr/>
        </p:nvSpPr>
        <p:spPr>
          <a:xfrm>
            <a:off x="1276395" y="5297549"/>
            <a:ext cx="2053902" cy="58029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>
                <a:latin typeface="Optima" panose="02000503060000020004" pitchFamily="2" charset="0"/>
              </a:rPr>
              <a:t>Second option: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D42F5AEF-66DB-2EDF-A0D3-5EA2C39B5BFF}"/>
              </a:ext>
            </a:extLst>
          </p:cNvPr>
          <p:cNvSpPr/>
          <p:nvPr/>
        </p:nvSpPr>
        <p:spPr>
          <a:xfrm>
            <a:off x="6094464" y="573659"/>
            <a:ext cx="2053902" cy="58029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Optima" panose="02000503060000020004" pitchFamily="2" charset="0"/>
              </a:rPr>
              <a:t>First </a:t>
            </a:r>
            <a:r>
              <a:rPr lang="de-DE" dirty="0" err="1">
                <a:latin typeface="Optima" panose="02000503060000020004" pitchFamily="2" charset="0"/>
              </a:rPr>
              <a:t>option</a:t>
            </a:r>
            <a:r>
              <a:rPr lang="de-DE" dirty="0">
                <a:latin typeface="Optima" panose="02000503060000020004" pitchFamily="2" charset="0"/>
              </a:rPr>
              <a:t>: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C75A49EE-CBF2-BEDA-99F1-E35F2A9EE801}"/>
              </a:ext>
            </a:extLst>
          </p:cNvPr>
          <p:cNvSpPr/>
          <p:nvPr/>
        </p:nvSpPr>
        <p:spPr>
          <a:xfrm>
            <a:off x="4203959" y="5297549"/>
            <a:ext cx="2053902" cy="81745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>
                <a:latin typeface="Optima" panose="02000503060000020004" pitchFamily="2" charset="0"/>
              </a:rPr>
              <a:t>Call option</a:t>
            </a:r>
          </a:p>
          <a:p>
            <a:pPr algn="ctr"/>
            <a:r>
              <a:rPr lang="de-DE">
                <a:latin typeface="Optima" panose="02000503060000020004" pitchFamily="2" charset="0"/>
              </a:rPr>
              <a:t>Strike K: 97 $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05E17DE3-EFD3-8FF6-3D9E-739289828ECC}"/>
              </a:ext>
            </a:extLst>
          </p:cNvPr>
          <p:cNvSpPr/>
          <p:nvPr/>
        </p:nvSpPr>
        <p:spPr>
          <a:xfrm>
            <a:off x="4019572" y="5155260"/>
            <a:ext cx="2424769" cy="11605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Optima" panose="02000503060000020004" pitchFamily="2" charset="0"/>
            </a:endParaRP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58FEF295-F857-DF1D-7BB5-2638F80E2AC6}"/>
              </a:ext>
            </a:extLst>
          </p:cNvPr>
          <p:cNvSpPr/>
          <p:nvPr/>
        </p:nvSpPr>
        <p:spPr>
          <a:xfrm>
            <a:off x="10154552" y="2839354"/>
            <a:ext cx="1930916" cy="58029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>
                <a:latin typeface="Optima" panose="02000503060000020004" pitchFamily="2" charset="0"/>
              </a:rPr>
              <a:t>: 15,7%</a:t>
            </a:r>
          </a:p>
        </p:txBody>
      </p:sp>
      <p:pic>
        <p:nvPicPr>
          <p:cNvPr id="48" name="Picture 4">
            <a:extLst>
              <a:ext uri="{FF2B5EF4-FFF2-40B4-BE49-F238E27FC236}">
                <a16:creationId xmlns:a16="http://schemas.microsoft.com/office/drawing/2014/main" id="{DB7F4508-51AE-9C9F-8B44-EFEB38D96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73" y="3069576"/>
            <a:ext cx="179829" cy="14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hteck 48">
            <a:extLst>
              <a:ext uri="{FF2B5EF4-FFF2-40B4-BE49-F238E27FC236}">
                <a16:creationId xmlns:a16="http://schemas.microsoft.com/office/drawing/2014/main" id="{0919779E-594B-EBDC-A08E-00464991B969}"/>
              </a:ext>
            </a:extLst>
          </p:cNvPr>
          <p:cNvSpPr/>
          <p:nvPr/>
        </p:nvSpPr>
        <p:spPr>
          <a:xfrm>
            <a:off x="6094464" y="1294499"/>
            <a:ext cx="5991004" cy="247425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2286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5975895" cy="680805"/>
          </a:xfrm>
        </p:spPr>
        <p:txBody>
          <a:bodyPr>
            <a:normAutofit/>
          </a:bodyPr>
          <a:lstStyle/>
          <a:p>
            <a:r>
              <a:rPr lang="de-DE" sz="2400" b="1" dirty="0" err="1">
                <a:latin typeface="Optima" panose="02000503060000020004" pitchFamily="2" charset="0"/>
              </a:rPr>
              <a:t>Examples</a:t>
            </a:r>
            <a:r>
              <a:rPr lang="de-DE" sz="2400" b="1" dirty="0">
                <a:latin typeface="Optima" panose="02000503060000020004" pitchFamily="2" charset="0"/>
              </a:rPr>
              <a:t> </a:t>
            </a:r>
            <a:r>
              <a:rPr lang="de-DE" sz="2400" b="1" dirty="0" err="1">
                <a:latin typeface="Optima" panose="02000503060000020004" pitchFamily="2" charset="0"/>
              </a:rPr>
              <a:t>of</a:t>
            </a:r>
            <a:r>
              <a:rPr lang="de-DE" sz="2400" b="1" dirty="0">
                <a:latin typeface="Optima" panose="02000503060000020004" pitchFamily="2" charset="0"/>
              </a:rPr>
              <a:t> a </a:t>
            </a:r>
            <a:r>
              <a:rPr lang="de-DE" sz="2400" b="1" dirty="0" err="1">
                <a:latin typeface="Optima" panose="02000503060000020004" pitchFamily="2" charset="0"/>
              </a:rPr>
              <a:t>static</a:t>
            </a:r>
            <a:r>
              <a:rPr lang="de-DE" sz="2400" b="1" dirty="0">
                <a:latin typeface="Optima" panose="02000503060000020004" pitchFamily="2" charset="0"/>
              </a:rPr>
              <a:t> Hedge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latin typeface="Optima" panose="02000503060000020004" pitchFamily="2" charset="0"/>
              </a:rPr>
              <a:t>Delta Gamma Hedging – </a:t>
            </a:r>
            <a:r>
              <a:rPr lang="de-DE" sz="1400" dirty="0" err="1">
                <a:latin typeface="Optima" panose="02000503060000020004" pitchFamily="2" charset="0"/>
              </a:rPr>
              <a:t>Example</a:t>
            </a:r>
            <a:r>
              <a:rPr lang="de-DE" sz="1400" dirty="0">
                <a:latin typeface="Optima" panose="02000503060000020004" pitchFamily="2" charset="0"/>
              </a:rPr>
              <a:t> </a:t>
            </a:r>
            <a:r>
              <a:rPr lang="de-DE" sz="1400" dirty="0" err="1">
                <a:latin typeface="Optima" panose="02000503060000020004" pitchFamily="2" charset="0"/>
              </a:rPr>
              <a:t>Step-by-Step</a:t>
            </a:r>
            <a:r>
              <a:rPr lang="de-DE" sz="1400" dirty="0">
                <a:latin typeface="Optima" panose="02000503060000020004" pitchFamily="2" charset="0"/>
              </a:rPr>
              <a:t> 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34</a:t>
            </a:fld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D7D4491-8D2B-604F-BA18-542F49645D5B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D2A37CC9-5969-48B6-7255-AA847AC2F08C}"/>
              </a:ext>
            </a:extLst>
          </p:cNvPr>
          <p:cNvSpPr txBox="1"/>
          <p:nvPr/>
        </p:nvSpPr>
        <p:spPr>
          <a:xfrm>
            <a:off x="481286" y="1713996"/>
            <a:ext cx="1197893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Optima" panose="02000503060000020004" pitchFamily="2" charset="0"/>
              </a:rPr>
              <a:t>1) </a:t>
            </a:r>
            <a:r>
              <a:rPr lang="de-DE" dirty="0" err="1">
                <a:latin typeface="Optima" panose="02000503060000020004" pitchFamily="2" charset="0"/>
              </a:rPr>
              <a:t>Calculating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Gamma </a:t>
            </a:r>
            <a:r>
              <a:rPr lang="de-DE" dirty="0" err="1">
                <a:latin typeface="Optima" panose="02000503060000020004" pitchFamily="2" charset="0"/>
              </a:rPr>
              <a:t>for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Call </a:t>
            </a:r>
            <a:r>
              <a:rPr lang="de-DE" dirty="0" err="1">
                <a:latin typeface="Optima" panose="02000503060000020004" pitchFamily="2" charset="0"/>
              </a:rPr>
              <a:t>option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with</a:t>
            </a:r>
            <a:r>
              <a:rPr lang="de-DE" dirty="0">
                <a:latin typeface="Optima" panose="02000503060000020004" pitchFamily="2" charset="0"/>
              </a:rPr>
              <a:t> Strike K: 104 $ </a:t>
            </a:r>
            <a:r>
              <a:rPr lang="de-DE" dirty="0" err="1">
                <a:latin typeface="Optima" panose="02000503060000020004" pitchFamily="2" charset="0"/>
              </a:rPr>
              <a:t>using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BSM Greek </a:t>
            </a:r>
            <a:r>
              <a:rPr lang="de-DE" dirty="0" err="1">
                <a:latin typeface="Optima" panose="02000503060000020004" pitchFamily="2" charset="0"/>
              </a:rPr>
              <a:t>formula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for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Gamma:</a:t>
            </a:r>
          </a:p>
          <a:p>
            <a:r>
              <a:rPr lang="de-DE" dirty="0">
                <a:latin typeface="Optima" panose="02000503060000020004" pitchFamily="2" charset="0"/>
              </a:rPr>
              <a:t>	 Gamma Call (K=104): 0,0554</a:t>
            </a:r>
          </a:p>
          <a:p>
            <a:r>
              <a:rPr lang="de-DE" dirty="0">
                <a:latin typeface="Optima" panose="02000503060000020004" pitchFamily="2" charset="0"/>
              </a:rPr>
              <a:t>2) </a:t>
            </a:r>
            <a:r>
              <a:rPr lang="de-DE" dirty="0" err="1">
                <a:latin typeface="Optima" panose="02000503060000020004" pitchFamily="2" charset="0"/>
              </a:rPr>
              <a:t>Calculating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Gamma </a:t>
            </a:r>
            <a:r>
              <a:rPr lang="de-DE" dirty="0" err="1">
                <a:latin typeface="Optima" panose="02000503060000020004" pitchFamily="2" charset="0"/>
              </a:rPr>
              <a:t>for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Call </a:t>
            </a:r>
            <a:r>
              <a:rPr lang="de-DE" dirty="0" err="1">
                <a:latin typeface="Optima" panose="02000503060000020004" pitchFamily="2" charset="0"/>
              </a:rPr>
              <a:t>option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with</a:t>
            </a:r>
            <a:r>
              <a:rPr lang="de-DE" dirty="0">
                <a:latin typeface="Optima" panose="02000503060000020004" pitchFamily="2" charset="0"/>
              </a:rPr>
              <a:t> Strike K: 97 $ </a:t>
            </a:r>
            <a:r>
              <a:rPr lang="de-DE" dirty="0" err="1">
                <a:latin typeface="Optima" panose="02000503060000020004" pitchFamily="2" charset="0"/>
              </a:rPr>
              <a:t>using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BSM Greek </a:t>
            </a:r>
            <a:r>
              <a:rPr lang="de-DE" dirty="0" err="1">
                <a:latin typeface="Optima" panose="02000503060000020004" pitchFamily="2" charset="0"/>
              </a:rPr>
              <a:t>formula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for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Gamma:</a:t>
            </a:r>
          </a:p>
          <a:p>
            <a:r>
              <a:rPr lang="de-DE" dirty="0">
                <a:latin typeface="Optima" panose="02000503060000020004" pitchFamily="2" charset="0"/>
              </a:rPr>
              <a:t>	 Gamma Call (K=97): 0,0758</a:t>
            </a:r>
          </a:p>
          <a:p>
            <a:r>
              <a:rPr lang="de-DE" dirty="0">
                <a:latin typeface="Optima" panose="02000503060000020004" pitchFamily="2" charset="0"/>
              </a:rPr>
              <a:t>3) </a:t>
            </a:r>
            <a:r>
              <a:rPr lang="de-DE" dirty="0" err="1">
                <a:latin typeface="Optima" panose="02000503060000020004" pitchFamily="2" charset="0"/>
              </a:rPr>
              <a:t>Creating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Gamma neutral </a:t>
            </a:r>
            <a:r>
              <a:rPr lang="de-DE" dirty="0" err="1">
                <a:latin typeface="Optima" panose="02000503060000020004" pitchFamily="2" charset="0"/>
              </a:rPr>
              <a:t>portfolio</a:t>
            </a:r>
            <a:r>
              <a:rPr lang="de-DE" dirty="0">
                <a:latin typeface="Optima" panose="02000503060000020004" pitchFamily="2" charset="0"/>
              </a:rPr>
              <a:t>:</a:t>
            </a:r>
          </a:p>
          <a:p>
            <a:r>
              <a:rPr lang="de-DE" dirty="0">
                <a:latin typeface="Optima" panose="02000503060000020004" pitchFamily="2" charset="0"/>
              </a:rPr>
              <a:t>	</a:t>
            </a:r>
            <a:r>
              <a:rPr lang="de-DE" dirty="0" err="1">
                <a:latin typeface="Optima" panose="02000503060000020004" pitchFamily="2" charset="0"/>
              </a:rPr>
              <a:t>We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have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to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build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up</a:t>
            </a:r>
            <a:r>
              <a:rPr lang="de-DE" dirty="0">
                <a:latin typeface="Optima" panose="02000503060000020004" pitchFamily="2" charset="0"/>
              </a:rPr>
              <a:t> a </a:t>
            </a:r>
            <a:r>
              <a:rPr lang="de-DE" dirty="0" err="1">
                <a:latin typeface="Optima" panose="02000503060000020004" pitchFamily="2" charset="0"/>
              </a:rPr>
              <a:t>position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of</a:t>
            </a:r>
            <a:r>
              <a:rPr lang="de-DE" dirty="0">
                <a:latin typeface="Optima" panose="02000503060000020004" pitchFamily="2" charset="0"/>
              </a:rPr>
              <a:t> x*Call(K=97 $) so </a:t>
            </a:r>
            <a:r>
              <a:rPr lang="de-DE" dirty="0" err="1">
                <a:latin typeface="Optima" panose="02000503060000020004" pitchFamily="2" charset="0"/>
              </a:rPr>
              <a:t>that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we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have</a:t>
            </a:r>
            <a:r>
              <a:rPr lang="de-DE" dirty="0">
                <a:latin typeface="Optima" panose="02000503060000020004" pitchFamily="2" charset="0"/>
              </a:rPr>
              <a:t>:</a:t>
            </a:r>
          </a:p>
          <a:p>
            <a:r>
              <a:rPr lang="de-DE" dirty="0">
                <a:latin typeface="Optima" panose="02000503060000020004" pitchFamily="2" charset="0"/>
              </a:rPr>
              <a:t>	2592*0,0554+x*0,0758 = 0</a:t>
            </a:r>
          </a:p>
          <a:p>
            <a:r>
              <a:rPr lang="de-DE" dirty="0">
                <a:latin typeface="Optima" panose="02000503060000020004" pitchFamily="2" charset="0"/>
              </a:rPr>
              <a:t>	</a:t>
            </a:r>
            <a:r>
              <a:rPr lang="de-DE" dirty="0" err="1">
                <a:latin typeface="Optima" panose="02000503060000020004" pitchFamily="2" charset="0"/>
              </a:rPr>
              <a:t>Solving</a:t>
            </a:r>
            <a:r>
              <a:rPr lang="de-DE" dirty="0">
                <a:latin typeface="Optima" panose="02000503060000020004" pitchFamily="2" charset="0"/>
              </a:rPr>
              <a:t>: x: -1894,74 </a:t>
            </a:r>
            <a:r>
              <a:rPr lang="de-DE" dirty="0" err="1">
                <a:latin typeface="Optima" panose="02000503060000020004" pitchFamily="2" charset="0"/>
              </a:rPr>
              <a:t>units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of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K=97 $ Call Option </a:t>
            </a:r>
            <a:r>
              <a:rPr lang="de-DE" dirty="0" err="1">
                <a:latin typeface="Optima" panose="02000503060000020004" pitchFamily="2" charset="0"/>
              </a:rPr>
              <a:t>short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to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create</a:t>
            </a:r>
            <a:r>
              <a:rPr lang="de-DE" dirty="0">
                <a:latin typeface="Optima" panose="02000503060000020004" pitchFamily="2" charset="0"/>
              </a:rPr>
              <a:t> a Gamma neutral </a:t>
            </a:r>
            <a:r>
              <a:rPr lang="de-DE" dirty="0" err="1">
                <a:latin typeface="Optima" panose="02000503060000020004" pitchFamily="2" charset="0"/>
              </a:rPr>
              <a:t>portfolio</a:t>
            </a:r>
            <a:endParaRPr lang="de-DE" dirty="0">
              <a:latin typeface="Optima" panose="02000503060000020004" pitchFamily="2" charset="0"/>
            </a:endParaRPr>
          </a:p>
          <a:p>
            <a:r>
              <a:rPr lang="de-DE" dirty="0" err="1">
                <a:latin typeface="Optima" panose="02000503060000020004" pitchFamily="2" charset="0"/>
              </a:rPr>
              <a:t>Now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making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Gamma neutral </a:t>
            </a:r>
            <a:r>
              <a:rPr lang="de-DE" dirty="0" err="1">
                <a:latin typeface="Optima" panose="02000503060000020004" pitchFamily="2" charset="0"/>
              </a:rPr>
              <a:t>position</a:t>
            </a:r>
            <a:r>
              <a:rPr lang="de-DE" dirty="0">
                <a:latin typeface="Optima" panose="02000503060000020004" pitchFamily="2" charset="0"/>
              </a:rPr>
              <a:t> also </a:t>
            </a:r>
            <a:r>
              <a:rPr lang="de-DE" dirty="0" err="1">
                <a:latin typeface="Optima" panose="02000503060000020004" pitchFamily="2" charset="0"/>
              </a:rPr>
              <a:t>delta</a:t>
            </a:r>
            <a:r>
              <a:rPr lang="de-DE" dirty="0">
                <a:latin typeface="Optima" panose="02000503060000020004" pitchFamily="2" charset="0"/>
              </a:rPr>
              <a:t> neutral:</a:t>
            </a:r>
          </a:p>
          <a:p>
            <a:endParaRPr lang="de-DE" dirty="0">
              <a:latin typeface="Optima" panose="02000503060000020004" pitchFamily="2" charset="0"/>
            </a:endParaRPr>
          </a:p>
          <a:p>
            <a:r>
              <a:rPr lang="de-DE" dirty="0">
                <a:latin typeface="Optima" panose="02000503060000020004" pitchFamily="2" charset="0"/>
              </a:rPr>
              <a:t>4) Delta </a:t>
            </a:r>
            <a:r>
              <a:rPr lang="de-DE" dirty="0" err="1">
                <a:latin typeface="Optima" panose="02000503060000020004" pitchFamily="2" charset="0"/>
              </a:rPr>
              <a:t>for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K=104 $ Call: 0,1654 , Delta </a:t>
            </a:r>
            <a:r>
              <a:rPr lang="de-DE" dirty="0" err="1">
                <a:latin typeface="Optima" panose="02000503060000020004" pitchFamily="2" charset="0"/>
              </a:rPr>
              <a:t>for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K=97 $ Call: 0,7139 </a:t>
            </a:r>
          </a:p>
          <a:p>
            <a:r>
              <a:rPr lang="de-DE" dirty="0">
                <a:latin typeface="Optima" panose="02000503060000020004" pitchFamily="2" charset="0"/>
              </a:rPr>
              <a:t>5) Delta </a:t>
            </a:r>
            <a:r>
              <a:rPr lang="de-DE" dirty="0" err="1">
                <a:latin typeface="Optima" panose="02000503060000020004" pitchFamily="2" charset="0"/>
              </a:rPr>
              <a:t>for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whole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position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of</a:t>
            </a:r>
            <a:r>
              <a:rPr lang="de-DE" dirty="0">
                <a:latin typeface="Optima" panose="02000503060000020004" pitchFamily="2" charset="0"/>
              </a:rPr>
              <a:t> 2592 Calls:</a:t>
            </a:r>
          </a:p>
          <a:p>
            <a:r>
              <a:rPr lang="de-DE" dirty="0">
                <a:latin typeface="Optima" panose="02000503060000020004" pitchFamily="2" charset="0"/>
              </a:rPr>
              <a:t>	2592*0,1654-1894,74*0,7139 = -924,02</a:t>
            </a:r>
          </a:p>
          <a:p>
            <a:r>
              <a:rPr lang="de-DE" dirty="0">
                <a:latin typeface="Optima" panose="02000503060000020004" pitchFamily="2" charset="0"/>
              </a:rPr>
              <a:t>Note: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Delta </a:t>
            </a:r>
            <a:r>
              <a:rPr lang="de-DE" dirty="0" err="1">
                <a:latin typeface="Optima" panose="02000503060000020004" pitchFamily="2" charset="0"/>
              </a:rPr>
              <a:t>of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underlying</a:t>
            </a:r>
            <a:r>
              <a:rPr lang="de-DE" dirty="0">
                <a:latin typeface="Optima" panose="02000503060000020004" pitchFamily="2" charset="0"/>
              </a:rPr>
              <a:t> stock </a:t>
            </a:r>
            <a:r>
              <a:rPr lang="de-DE" dirty="0" err="1">
                <a:latin typeface="Optima" panose="02000503060000020004" pitchFamily="2" charset="0"/>
              </a:rPr>
              <a:t>is</a:t>
            </a:r>
            <a:r>
              <a:rPr lang="de-DE" dirty="0">
                <a:latin typeface="Optima" panose="02000503060000020004" pitchFamily="2" charset="0"/>
              </a:rPr>
              <a:t> 1!</a:t>
            </a:r>
          </a:p>
          <a:p>
            <a:r>
              <a:rPr lang="de-DE" dirty="0">
                <a:latin typeface="Optima" panose="02000503060000020004" pitchFamily="2" charset="0"/>
              </a:rPr>
              <a:t>6) Making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position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delta</a:t>
            </a:r>
            <a:r>
              <a:rPr lang="de-DE" dirty="0">
                <a:latin typeface="Optima" panose="02000503060000020004" pitchFamily="2" charset="0"/>
              </a:rPr>
              <a:t> neutral:</a:t>
            </a:r>
          </a:p>
          <a:p>
            <a:r>
              <a:rPr lang="de-DE" dirty="0">
                <a:latin typeface="Optima" panose="02000503060000020004" pitchFamily="2" charset="0"/>
              </a:rPr>
              <a:t>	</a:t>
            </a:r>
            <a:r>
              <a:rPr lang="de-DE" dirty="0" err="1">
                <a:latin typeface="Optima" panose="02000503060000020004" pitchFamily="2" charset="0"/>
              </a:rPr>
              <a:t>Solving</a:t>
            </a:r>
            <a:r>
              <a:rPr lang="de-DE" dirty="0">
                <a:latin typeface="Optima" panose="02000503060000020004" pitchFamily="2" charset="0"/>
              </a:rPr>
              <a:t>: Go </a:t>
            </a:r>
            <a:r>
              <a:rPr lang="de-DE" dirty="0" err="1">
                <a:latin typeface="Optima" panose="02000503060000020004" pitchFamily="2" charset="0"/>
              </a:rPr>
              <a:t>long</a:t>
            </a:r>
            <a:r>
              <a:rPr lang="de-DE" dirty="0">
                <a:latin typeface="Optima" panose="02000503060000020004" pitchFamily="2" charset="0"/>
              </a:rPr>
              <a:t> in x: 924,02 </a:t>
            </a:r>
            <a:r>
              <a:rPr lang="de-DE" dirty="0" err="1">
                <a:latin typeface="Optima" panose="02000503060000020004" pitchFamily="2" charset="0"/>
              </a:rPr>
              <a:t>units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of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underlying</a:t>
            </a:r>
            <a:r>
              <a:rPr lang="de-DE" dirty="0">
                <a:latin typeface="Optima" panose="02000503060000020004" pitchFamily="2" charset="0"/>
              </a:rPr>
              <a:t> stock </a:t>
            </a:r>
            <a:r>
              <a:rPr lang="de-DE" dirty="0" err="1">
                <a:latin typeface="Optima" panose="02000503060000020004" pitchFamily="2" charset="0"/>
              </a:rPr>
              <a:t>to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make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portfolio</a:t>
            </a:r>
            <a:r>
              <a:rPr lang="de-DE" dirty="0">
                <a:latin typeface="Optima" panose="02000503060000020004" pitchFamily="2" charset="0"/>
              </a:rPr>
              <a:t> also </a:t>
            </a:r>
            <a:r>
              <a:rPr lang="de-DE" dirty="0" err="1">
                <a:latin typeface="Optima" panose="02000503060000020004" pitchFamily="2" charset="0"/>
              </a:rPr>
              <a:t>delta</a:t>
            </a:r>
            <a:r>
              <a:rPr lang="de-DE" dirty="0">
                <a:latin typeface="Optima" panose="02000503060000020004" pitchFamily="2" charset="0"/>
              </a:rPr>
              <a:t> neutral! </a:t>
            </a:r>
          </a:p>
          <a:p>
            <a:r>
              <a:rPr lang="de-DE" dirty="0">
                <a:latin typeface="Optima" panose="02000503060000020004" pitchFamily="2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5625763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5975895" cy="680805"/>
          </a:xfrm>
        </p:spPr>
        <p:txBody>
          <a:bodyPr>
            <a:normAutofit/>
          </a:bodyPr>
          <a:lstStyle/>
          <a:p>
            <a:r>
              <a:rPr lang="de-DE" sz="2400" b="1" dirty="0" err="1">
                <a:latin typeface="Optima" panose="02000503060000020004" pitchFamily="2" charset="0"/>
              </a:rPr>
              <a:t>Examples</a:t>
            </a:r>
            <a:r>
              <a:rPr lang="de-DE" sz="2400" b="1" dirty="0">
                <a:latin typeface="Optima" panose="02000503060000020004" pitchFamily="2" charset="0"/>
              </a:rPr>
              <a:t> </a:t>
            </a:r>
            <a:r>
              <a:rPr lang="de-DE" sz="2400" b="1" dirty="0" err="1">
                <a:latin typeface="Optima" panose="02000503060000020004" pitchFamily="2" charset="0"/>
              </a:rPr>
              <a:t>of</a:t>
            </a:r>
            <a:r>
              <a:rPr lang="de-DE" sz="2400" b="1" dirty="0">
                <a:latin typeface="Optima" panose="02000503060000020004" pitchFamily="2" charset="0"/>
              </a:rPr>
              <a:t> a </a:t>
            </a:r>
            <a:r>
              <a:rPr lang="de-DE" sz="2400" b="1" dirty="0" err="1">
                <a:latin typeface="Optima" panose="02000503060000020004" pitchFamily="2" charset="0"/>
              </a:rPr>
              <a:t>static</a:t>
            </a:r>
            <a:r>
              <a:rPr lang="de-DE" sz="2400" b="1" dirty="0">
                <a:latin typeface="Optima" panose="02000503060000020004" pitchFamily="2" charset="0"/>
              </a:rPr>
              <a:t> Hedge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latin typeface="Optima" panose="02000503060000020004" pitchFamily="2" charset="0"/>
              </a:rPr>
              <a:t>Delta Gamma Hedging – </a:t>
            </a:r>
            <a:r>
              <a:rPr lang="de-DE" sz="1400" dirty="0" err="1">
                <a:latin typeface="Optima" panose="02000503060000020004" pitchFamily="2" charset="0"/>
              </a:rPr>
              <a:t>Example</a:t>
            </a:r>
            <a:r>
              <a:rPr lang="de-DE" sz="1400" dirty="0">
                <a:latin typeface="Optima" panose="02000503060000020004" pitchFamily="2" charset="0"/>
              </a:rPr>
              <a:t> </a:t>
            </a:r>
            <a:r>
              <a:rPr lang="de-DE" sz="1400" dirty="0" err="1">
                <a:latin typeface="Optima" panose="02000503060000020004" pitchFamily="2" charset="0"/>
              </a:rPr>
              <a:t>Step-by-Step</a:t>
            </a:r>
            <a:r>
              <a:rPr lang="de-DE" sz="1400" dirty="0">
                <a:latin typeface="Optima" panose="02000503060000020004" pitchFamily="2" charset="0"/>
              </a:rPr>
              <a:t> 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35</a:t>
            </a:fld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D7D4491-8D2B-604F-BA18-542F49645D5B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C7B1E177-23DA-0127-C07A-A40EDE1B8628}"/>
              </a:ext>
            </a:extLst>
          </p:cNvPr>
          <p:cNvSpPr txBox="1"/>
          <p:nvPr/>
        </p:nvSpPr>
        <p:spPr>
          <a:xfrm>
            <a:off x="1510030" y="1681737"/>
            <a:ext cx="91719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 err="1">
                <a:latin typeface="Optima" panose="02000503060000020004" pitchFamily="2" charset="0"/>
              </a:rPr>
              <a:t>Sidetask</a:t>
            </a:r>
            <a:r>
              <a:rPr lang="de-DE" u="sng" dirty="0">
                <a:latin typeface="Optima" panose="02000503060000020004" pitchFamily="2" charset="0"/>
              </a:rPr>
              <a:t>:</a:t>
            </a:r>
          </a:p>
          <a:p>
            <a:r>
              <a:rPr lang="de-DE" dirty="0" err="1">
                <a:latin typeface="Optima" panose="02000503060000020004" pitchFamily="2" charset="0"/>
              </a:rPr>
              <a:t>What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is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Profit/ Loss </a:t>
            </a:r>
            <a:r>
              <a:rPr lang="de-DE" dirty="0" err="1">
                <a:latin typeface="Optima" panose="02000503060000020004" pitchFamily="2" charset="0"/>
              </a:rPr>
              <a:t>for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portfolio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when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underlying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price</a:t>
            </a:r>
            <a:r>
              <a:rPr lang="de-DE" dirty="0">
                <a:latin typeface="Optima" panose="02000503060000020004" pitchFamily="2" charset="0"/>
              </a:rPr>
              <a:t> S </a:t>
            </a:r>
            <a:r>
              <a:rPr lang="de-DE" dirty="0" err="1">
                <a:latin typeface="Optima" panose="02000503060000020004" pitchFamily="2" charset="0"/>
              </a:rPr>
              <a:t>jumps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to</a:t>
            </a:r>
            <a:r>
              <a:rPr lang="de-DE" dirty="0">
                <a:latin typeface="Optima" panose="02000503060000020004" pitchFamily="2" charset="0"/>
              </a:rPr>
              <a:t> 100 $?</a:t>
            </a:r>
          </a:p>
          <a:p>
            <a:endParaRPr lang="de-DE" dirty="0">
              <a:latin typeface="Optima" panose="02000503060000020004" pitchFamily="2" charset="0"/>
            </a:endParaRPr>
          </a:p>
          <a:p>
            <a:endParaRPr lang="de-DE" dirty="0">
              <a:latin typeface="Optima" panose="02000503060000020004" pitchFamily="2" charset="0"/>
            </a:endParaRPr>
          </a:p>
          <a:p>
            <a:r>
              <a:rPr lang="de-DE" dirty="0">
                <a:latin typeface="Optima" panose="02000503060000020004" pitchFamily="2" charset="0"/>
              </a:rPr>
              <a:t>The </a:t>
            </a:r>
            <a:r>
              <a:rPr lang="de-DE" dirty="0" err="1">
                <a:latin typeface="Optima" panose="02000503060000020004" pitchFamily="2" charset="0"/>
              </a:rPr>
              <a:t>price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of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K=97 $ Call Option </a:t>
            </a:r>
            <a:r>
              <a:rPr lang="de-DE" dirty="0" err="1">
                <a:latin typeface="Optima" panose="02000503060000020004" pitchFamily="2" charset="0"/>
              </a:rPr>
              <a:t>with</a:t>
            </a:r>
            <a:r>
              <a:rPr lang="de-DE" dirty="0">
                <a:latin typeface="Optima" panose="02000503060000020004" pitchFamily="2" charset="0"/>
              </a:rPr>
              <a:t> an </a:t>
            </a:r>
            <a:r>
              <a:rPr lang="de-DE" dirty="0" err="1">
                <a:latin typeface="Optima" panose="02000503060000020004" pitchFamily="2" charset="0"/>
              </a:rPr>
              <a:t>underlying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of</a:t>
            </a:r>
            <a:r>
              <a:rPr lang="de-DE" dirty="0">
                <a:latin typeface="Optima" panose="02000503060000020004" pitchFamily="2" charset="0"/>
              </a:rPr>
              <a:t> S=99 $ </a:t>
            </a:r>
            <a:r>
              <a:rPr lang="de-DE" dirty="0" err="1">
                <a:latin typeface="Optima" panose="02000503060000020004" pitchFamily="2" charset="0"/>
              </a:rPr>
              <a:t>is</a:t>
            </a:r>
            <a:r>
              <a:rPr lang="de-DE" dirty="0">
                <a:latin typeface="Optima" panose="02000503060000020004" pitchFamily="2" charset="0"/>
              </a:rPr>
              <a:t>: 3,2235 $</a:t>
            </a:r>
          </a:p>
          <a:p>
            <a:r>
              <a:rPr lang="de-DE" dirty="0">
                <a:latin typeface="Optima" panose="02000503060000020004" pitchFamily="2" charset="0"/>
              </a:rPr>
              <a:t>The </a:t>
            </a:r>
            <a:r>
              <a:rPr lang="de-DE" dirty="0" err="1">
                <a:latin typeface="Optima" panose="02000503060000020004" pitchFamily="2" charset="0"/>
              </a:rPr>
              <a:t>price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of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K=97 $ Call Option </a:t>
            </a:r>
            <a:r>
              <a:rPr lang="de-DE" dirty="0" err="1">
                <a:latin typeface="Optima" panose="02000503060000020004" pitchFamily="2" charset="0"/>
              </a:rPr>
              <a:t>with</a:t>
            </a:r>
            <a:r>
              <a:rPr lang="de-DE" dirty="0">
                <a:latin typeface="Optima" panose="02000503060000020004" pitchFamily="2" charset="0"/>
              </a:rPr>
              <a:t> an </a:t>
            </a:r>
            <a:r>
              <a:rPr lang="de-DE" dirty="0" err="1">
                <a:latin typeface="Optima" panose="02000503060000020004" pitchFamily="2" charset="0"/>
              </a:rPr>
              <a:t>underlying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of</a:t>
            </a:r>
            <a:r>
              <a:rPr lang="de-DE" dirty="0">
                <a:latin typeface="Optima" panose="02000503060000020004" pitchFamily="2" charset="0"/>
              </a:rPr>
              <a:t> S=100 $ </a:t>
            </a:r>
            <a:r>
              <a:rPr lang="de-DE" dirty="0" err="1">
                <a:latin typeface="Optima" panose="02000503060000020004" pitchFamily="2" charset="0"/>
              </a:rPr>
              <a:t>is</a:t>
            </a:r>
            <a:r>
              <a:rPr lang="de-DE" dirty="0">
                <a:latin typeface="Optima" panose="02000503060000020004" pitchFamily="2" charset="0"/>
              </a:rPr>
              <a:t>: 3,9735 $ </a:t>
            </a:r>
          </a:p>
          <a:p>
            <a:endParaRPr lang="de-DE" dirty="0">
              <a:latin typeface="Optima" panose="02000503060000020004" pitchFamily="2" charset="0"/>
            </a:endParaRPr>
          </a:p>
          <a:p>
            <a:r>
              <a:rPr lang="de-DE" dirty="0" err="1">
                <a:latin typeface="Optima" panose="02000503060000020004" pitchFamily="2" charset="0"/>
              </a:rPr>
              <a:t>Calculating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P/L </a:t>
            </a:r>
            <a:r>
              <a:rPr lang="de-DE" dirty="0" err="1">
                <a:latin typeface="Optima" panose="02000503060000020004" pitchFamily="2" charset="0"/>
              </a:rPr>
              <a:t>from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position</a:t>
            </a:r>
            <a:r>
              <a:rPr lang="de-DE" dirty="0">
                <a:latin typeface="Optima" panose="02000503060000020004" pitchFamily="2" charset="0"/>
              </a:rPr>
              <a:t> in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K=97 $ Call </a:t>
            </a:r>
            <a:r>
              <a:rPr lang="de-DE" dirty="0" err="1">
                <a:latin typeface="Optima" panose="02000503060000020004" pitchFamily="2" charset="0"/>
              </a:rPr>
              <a:t>option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is</a:t>
            </a:r>
            <a:r>
              <a:rPr lang="de-DE" dirty="0">
                <a:latin typeface="Optima" panose="02000503060000020004" pitchFamily="2" charset="0"/>
              </a:rPr>
              <a:t>:</a:t>
            </a:r>
          </a:p>
          <a:p>
            <a:r>
              <a:rPr lang="de-DE" dirty="0">
                <a:latin typeface="Optima" panose="02000503060000020004" pitchFamily="2" charset="0"/>
              </a:rPr>
              <a:t>	-1894,97*(3,9735-3,2235) = -1421,11</a:t>
            </a:r>
          </a:p>
          <a:p>
            <a:r>
              <a:rPr lang="de-DE" dirty="0" err="1">
                <a:latin typeface="Optima" panose="02000503060000020004" pitchFamily="2" charset="0"/>
              </a:rPr>
              <a:t>Calculating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P/L </a:t>
            </a:r>
            <a:r>
              <a:rPr lang="de-DE" dirty="0" err="1">
                <a:latin typeface="Optima" panose="02000503060000020004" pitchFamily="2" charset="0"/>
              </a:rPr>
              <a:t>from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position</a:t>
            </a:r>
            <a:r>
              <a:rPr lang="de-DE" dirty="0">
                <a:latin typeface="Optima" panose="02000503060000020004" pitchFamily="2" charset="0"/>
              </a:rPr>
              <a:t> in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stock </a:t>
            </a:r>
            <a:r>
              <a:rPr lang="de-DE" dirty="0" err="1">
                <a:latin typeface="Optima" panose="02000503060000020004" pitchFamily="2" charset="0"/>
              </a:rPr>
              <a:t>is</a:t>
            </a:r>
            <a:r>
              <a:rPr lang="de-DE" dirty="0">
                <a:latin typeface="Optima" panose="02000503060000020004" pitchFamily="2" charset="0"/>
              </a:rPr>
              <a:t>: 924,02</a:t>
            </a:r>
          </a:p>
          <a:p>
            <a:endParaRPr lang="de-DE" dirty="0">
              <a:latin typeface="Optima" panose="02000503060000020004" pitchFamily="2" charset="0"/>
            </a:endParaRPr>
          </a:p>
          <a:p>
            <a:r>
              <a:rPr lang="de-DE" dirty="0">
                <a:latin typeface="Optima" panose="02000503060000020004" pitchFamily="2" charset="0"/>
              </a:rPr>
              <a:t>The P/L </a:t>
            </a:r>
            <a:r>
              <a:rPr lang="de-DE" dirty="0" err="1">
                <a:latin typeface="Optima" panose="02000503060000020004" pitchFamily="2" charset="0"/>
              </a:rPr>
              <a:t>for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whole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portfolio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is</a:t>
            </a:r>
            <a:r>
              <a:rPr lang="de-DE" dirty="0">
                <a:latin typeface="Optima" panose="02000503060000020004" pitchFamily="2" charset="0"/>
              </a:rPr>
              <a:t>: </a:t>
            </a:r>
          </a:p>
          <a:p>
            <a:r>
              <a:rPr lang="de-DE" dirty="0">
                <a:latin typeface="Optima" panose="02000503060000020004" pitchFamily="2" charset="0"/>
              </a:rPr>
              <a:t>				924,02-1421,11+505,37 = -8,28</a:t>
            </a:r>
          </a:p>
        </p:txBody>
      </p:sp>
    </p:spTree>
    <p:extLst>
      <p:ext uri="{BB962C8B-B14F-4D97-AF65-F5344CB8AC3E}">
        <p14:creationId xmlns:p14="http://schemas.microsoft.com/office/powerpoint/2010/main" val="14779599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5975895" cy="680805"/>
          </a:xfrm>
        </p:spPr>
        <p:txBody>
          <a:bodyPr>
            <a:normAutofit/>
          </a:bodyPr>
          <a:lstStyle/>
          <a:p>
            <a:r>
              <a:rPr lang="de-DE" sz="2400" b="1" dirty="0">
                <a:latin typeface="Optima" panose="02000503060000020004" pitchFamily="2" charset="0"/>
              </a:rPr>
              <a:t>Agenda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1400" dirty="0">
              <a:latin typeface="Optima" panose="02000503060000020004" pitchFamily="2" charset="0"/>
            </a:endParaRP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C75205A1-F89A-2546-B78A-90B33022B0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4371569"/>
              </p:ext>
            </p:extLst>
          </p:nvPr>
        </p:nvGraphicFramePr>
        <p:xfrm>
          <a:off x="2600446" y="17632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36</a:t>
            </a:fld>
            <a:endParaRPr lang="de-DE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007C592-3C63-0847-9C38-1B755338D6E7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1126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5975895" cy="680805"/>
          </a:xfrm>
        </p:spPr>
        <p:txBody>
          <a:bodyPr>
            <a:normAutofit/>
          </a:bodyPr>
          <a:lstStyle/>
          <a:p>
            <a:r>
              <a:rPr lang="de-DE" sz="2400" b="1" dirty="0" err="1">
                <a:latin typeface="Optima" panose="02000503060000020004" pitchFamily="2" charset="0"/>
              </a:rPr>
              <a:t>Literature</a:t>
            </a:r>
            <a:r>
              <a:rPr lang="de-DE" sz="2400" b="1" dirty="0">
                <a:latin typeface="Optima" panose="02000503060000020004" pitchFamily="2" charset="0"/>
              </a:rPr>
              <a:t>, Links and </a:t>
            </a:r>
            <a:r>
              <a:rPr lang="de-DE" sz="2400" b="1" dirty="0" err="1">
                <a:latin typeface="Optima" panose="02000503060000020004" pitchFamily="2" charset="0"/>
              </a:rPr>
              <a:t>further</a:t>
            </a:r>
            <a:r>
              <a:rPr lang="de-DE" sz="2400" b="1" dirty="0">
                <a:latin typeface="Optima" panose="02000503060000020004" pitchFamily="2" charset="0"/>
              </a:rPr>
              <a:t> material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1400" dirty="0">
              <a:latin typeface="Optima" panose="02000503060000020004" pitchFamily="2" charset="0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37</a:t>
            </a:fld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D7D4491-8D2B-604F-BA18-542F49645D5B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C6D0EA79-3C1C-64E5-7897-3F8C7B7480DA}"/>
              </a:ext>
            </a:extLst>
          </p:cNvPr>
          <p:cNvSpPr txBox="1"/>
          <p:nvPr/>
        </p:nvSpPr>
        <p:spPr>
          <a:xfrm>
            <a:off x="1656955" y="1475807"/>
            <a:ext cx="9171939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 err="1">
                <a:latin typeface="Optima" panose="02000503060000020004" pitchFamily="2" charset="0"/>
              </a:rPr>
              <a:t>Illustrations</a:t>
            </a:r>
            <a:r>
              <a:rPr lang="de-DE" u="sng" dirty="0">
                <a:latin typeface="Optima" panose="02000503060000020004" pitchFamily="2" charset="0"/>
              </a:rPr>
              <a:t>:</a:t>
            </a:r>
          </a:p>
          <a:p>
            <a:r>
              <a:rPr lang="de-DE" sz="800" dirty="0">
                <a:latin typeface="Optima" panose="02000503060000020004" pitchFamily="2" charset="0"/>
              </a:rPr>
              <a:t>Illustration No.1): </a:t>
            </a:r>
            <a:r>
              <a:rPr lang="de-DE" sz="800" dirty="0">
                <a:latin typeface="Optima" panose="0200050306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https://www.investresearch.net/wp-content/uploads/2014/02/Black-Scholes.png</a:t>
            </a:r>
            <a:r>
              <a:rPr lang="de-DE" sz="800" dirty="0">
                <a:latin typeface="Optima" panose="02000503060000020004" pitchFamily="2" charset="0"/>
              </a:rPr>
              <a:t>, Slide No.5</a:t>
            </a:r>
          </a:p>
          <a:p>
            <a:r>
              <a:rPr lang="de-DE" sz="800" dirty="0">
                <a:latin typeface="Optima" panose="02000503060000020004" pitchFamily="2" charset="0"/>
              </a:rPr>
              <a:t>Illustration No.2): Einführung in derivative Finanzinstrument Uni DUE Prof. Dr. Rüdiger Kiesel, </a:t>
            </a:r>
            <a:r>
              <a:rPr lang="de-DE" sz="800" dirty="0" err="1">
                <a:latin typeface="Optima" panose="02000503060000020004" pitchFamily="2" charset="0"/>
              </a:rPr>
              <a:t>Lecture</a:t>
            </a:r>
            <a:r>
              <a:rPr lang="de-DE" sz="800" dirty="0">
                <a:latin typeface="Optima" panose="02000503060000020004" pitchFamily="2" charset="0"/>
              </a:rPr>
              <a:t> </a:t>
            </a:r>
            <a:r>
              <a:rPr lang="de-DE" sz="800" dirty="0" err="1">
                <a:latin typeface="Optima" panose="02000503060000020004" pitchFamily="2" charset="0"/>
              </a:rPr>
              <a:t>notes</a:t>
            </a:r>
            <a:r>
              <a:rPr lang="de-DE" sz="800" dirty="0">
                <a:latin typeface="Optima" panose="02000503060000020004" pitchFamily="2" charset="0"/>
              </a:rPr>
              <a:t>, Slide.7</a:t>
            </a:r>
          </a:p>
          <a:p>
            <a:r>
              <a:rPr lang="de-DE" sz="800" dirty="0">
                <a:latin typeface="Optima" panose="02000503060000020004" pitchFamily="2" charset="0"/>
              </a:rPr>
              <a:t>Illustration No.3): Einführung in derivative Finanzinstrument Uni DUE Prof. Dr. Rüdiger Kiesel, </a:t>
            </a:r>
            <a:r>
              <a:rPr lang="de-DE" sz="800" dirty="0" err="1">
                <a:latin typeface="Optima" panose="02000503060000020004" pitchFamily="2" charset="0"/>
              </a:rPr>
              <a:t>Lecture</a:t>
            </a:r>
            <a:r>
              <a:rPr lang="de-DE" sz="800" dirty="0">
                <a:latin typeface="Optima" panose="02000503060000020004" pitchFamily="2" charset="0"/>
              </a:rPr>
              <a:t> </a:t>
            </a:r>
            <a:r>
              <a:rPr lang="de-DE" sz="800" dirty="0" err="1">
                <a:latin typeface="Optima" panose="02000503060000020004" pitchFamily="2" charset="0"/>
              </a:rPr>
              <a:t>note</a:t>
            </a:r>
            <a:r>
              <a:rPr lang="de-DE" sz="800" dirty="0">
                <a:latin typeface="Optima" panose="02000503060000020004" pitchFamily="2" charset="0"/>
              </a:rPr>
              <a:t>, Slide.8</a:t>
            </a:r>
          </a:p>
          <a:p>
            <a:r>
              <a:rPr lang="de-DE" u="sng" dirty="0">
                <a:latin typeface="Optima" panose="02000503060000020004" pitchFamily="2" charset="0"/>
              </a:rPr>
              <a:t>Weblinks:</a:t>
            </a:r>
          </a:p>
          <a:p>
            <a:r>
              <a:rPr lang="de-DE" sz="800" dirty="0" err="1">
                <a:latin typeface="Optima" panose="02000503060000020004" pitchFamily="2" charset="0"/>
              </a:rPr>
              <a:t>LaTex</a:t>
            </a:r>
            <a:r>
              <a:rPr lang="de-DE" sz="800" dirty="0">
                <a:latin typeface="Optima" panose="02000503060000020004" pitchFamily="2" charset="0"/>
              </a:rPr>
              <a:t> </a:t>
            </a:r>
            <a:r>
              <a:rPr lang="de-DE" sz="800" dirty="0" err="1">
                <a:latin typeface="Optima" panose="02000503060000020004" pitchFamily="2" charset="0"/>
              </a:rPr>
              <a:t>Formulaeditor</a:t>
            </a:r>
            <a:r>
              <a:rPr lang="de-DE" sz="800" dirty="0">
                <a:latin typeface="Optima" panose="02000503060000020004" pitchFamily="2" charset="0"/>
              </a:rPr>
              <a:t>: </a:t>
            </a:r>
            <a:r>
              <a:rPr lang="de-DE" sz="800" dirty="0">
                <a:latin typeface="Optima" panose="0200050306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https://www.zahlen-kern.de/editor/</a:t>
            </a:r>
            <a:endParaRPr lang="de-DE" sz="800" dirty="0">
              <a:latin typeface="Optima" panose="02000503060000020004" pitchFamily="2" charset="0"/>
            </a:endParaRPr>
          </a:p>
          <a:p>
            <a:endParaRPr lang="de-DE" sz="800" dirty="0">
              <a:latin typeface="Optima" panose="02000503060000020004" pitchFamily="2" charset="0"/>
            </a:endParaRPr>
          </a:p>
          <a:p>
            <a:endParaRPr lang="de-DE" sz="800" dirty="0">
              <a:latin typeface="Optima" panose="02000503060000020004" pitchFamily="2" charset="0"/>
            </a:endParaRPr>
          </a:p>
          <a:p>
            <a:r>
              <a:rPr lang="de-DE" u="sng" dirty="0" err="1">
                <a:latin typeface="Optima" panose="02000503060000020004" pitchFamily="2" charset="0"/>
              </a:rPr>
              <a:t>Everything</a:t>
            </a:r>
            <a:r>
              <a:rPr lang="de-DE" u="sng" dirty="0">
                <a:latin typeface="Optima" panose="02000503060000020004" pitchFamily="2" charset="0"/>
              </a:rPr>
              <a:t> I </a:t>
            </a:r>
            <a:r>
              <a:rPr lang="de-DE" u="sng" dirty="0" err="1">
                <a:latin typeface="Optima" panose="02000503060000020004" pitchFamily="2" charset="0"/>
              </a:rPr>
              <a:t>used</a:t>
            </a:r>
            <a:r>
              <a:rPr lang="de-DE" u="sng" dirty="0">
                <a:latin typeface="Optima" panose="02000503060000020004" pitchFamily="2" charset="0"/>
              </a:rPr>
              <a:t> </a:t>
            </a:r>
            <a:r>
              <a:rPr lang="de-DE" u="sng" dirty="0" err="1">
                <a:latin typeface="Optima" panose="02000503060000020004" pitchFamily="2" charset="0"/>
              </a:rPr>
              <a:t>for</a:t>
            </a:r>
            <a:r>
              <a:rPr lang="de-DE" u="sng" dirty="0">
                <a:latin typeface="Optima" panose="02000503060000020004" pitchFamily="2" charset="0"/>
              </a:rPr>
              <a:t> </a:t>
            </a:r>
            <a:r>
              <a:rPr lang="de-DE" u="sng" dirty="0" err="1">
                <a:latin typeface="Optima" panose="02000503060000020004" pitchFamily="2" charset="0"/>
              </a:rPr>
              <a:t>coding</a:t>
            </a:r>
            <a:r>
              <a:rPr lang="de-DE" u="sng" dirty="0">
                <a:latin typeface="Optima" panose="02000503060000020004" pitchFamily="2" charset="0"/>
              </a:rPr>
              <a:t>:</a:t>
            </a:r>
          </a:p>
          <a:p>
            <a:r>
              <a:rPr lang="de-DE" sz="800" dirty="0">
                <a:latin typeface="Optima" panose="02000503060000020004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https://stackoverflow.com/questions/17812978/how-to-plot-two-columns-of-a-pandas-data-frame-using-points</a:t>
            </a:r>
            <a:r>
              <a:rPr lang="de-DE" sz="800" dirty="0">
                <a:latin typeface="Optima" panose="02000503060000020004" pitchFamily="2" charset="0"/>
              </a:rPr>
              <a:t> </a:t>
            </a:r>
          </a:p>
          <a:p>
            <a:r>
              <a:rPr lang="de-DE" sz="800" dirty="0">
                <a:latin typeface="Optima" panose="02000503060000020004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https://pandas.pydata.org/pandas-docs/stable/user_guide/visualization.html</a:t>
            </a:r>
            <a:r>
              <a:rPr lang="de-DE" sz="800" dirty="0">
                <a:latin typeface="Optima" panose="02000503060000020004" pitchFamily="2" charset="0"/>
              </a:rPr>
              <a:t> </a:t>
            </a:r>
          </a:p>
          <a:p>
            <a:r>
              <a:rPr lang="de-DE" sz="800" dirty="0">
                <a:latin typeface="Optima" panose="02000503060000020004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https://pandas.pydata.org/pandas-docs/version/0.13.1/indexing.html</a:t>
            </a:r>
            <a:r>
              <a:rPr lang="de-DE" sz="800" dirty="0">
                <a:latin typeface="Optima" panose="02000503060000020004" pitchFamily="2" charset="0"/>
              </a:rPr>
              <a:t> </a:t>
            </a:r>
          </a:p>
          <a:p>
            <a:r>
              <a:rPr lang="de-DE" sz="800" dirty="0">
                <a:latin typeface="Optima" panose="02000503060000020004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https://www.data-science-architect.de/spalten-zeilen-erstellen-loeschen-und-sortieren-in-pandas/</a:t>
            </a:r>
            <a:r>
              <a:rPr lang="de-DE" sz="800" dirty="0">
                <a:latin typeface="Optima" panose="02000503060000020004" pitchFamily="2" charset="0"/>
              </a:rPr>
              <a:t> </a:t>
            </a:r>
          </a:p>
          <a:p>
            <a:r>
              <a:rPr lang="de-DE" sz="800" dirty="0">
                <a:latin typeface="Optima" panose="02000503060000020004" pitchFamily="2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http://anh.cs.luc.edu/handsonPythonTutorial/ifstatements.html</a:t>
            </a:r>
            <a:r>
              <a:rPr lang="de-DE" sz="800" dirty="0">
                <a:latin typeface="Optima" panose="02000503060000020004" pitchFamily="2" charset="0"/>
              </a:rPr>
              <a:t> </a:t>
            </a:r>
          </a:p>
          <a:p>
            <a:r>
              <a:rPr lang="de-DE" sz="800" dirty="0">
                <a:latin typeface="Optima" panose="02000503060000020004" pitchFamily="2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https://www.geeksforgeeks.org/python-pandas-dataframe-abs/</a:t>
            </a:r>
            <a:r>
              <a:rPr lang="de-DE" sz="800" dirty="0">
                <a:latin typeface="Optima" panose="02000503060000020004" pitchFamily="2" charset="0"/>
              </a:rPr>
              <a:t> </a:t>
            </a:r>
          </a:p>
          <a:p>
            <a:r>
              <a:rPr lang="de-DE" sz="800" dirty="0">
                <a:latin typeface="Optima" panose="02000503060000020004" pitchFamily="2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https://pandas.pydata.org/pandas-docs/stable/reference/api/pandas.DataFrame.values.html</a:t>
            </a:r>
            <a:r>
              <a:rPr lang="de-DE" sz="800" dirty="0">
                <a:latin typeface="Optima" panose="02000503060000020004" pitchFamily="2" charset="0"/>
              </a:rPr>
              <a:t> </a:t>
            </a:r>
          </a:p>
          <a:p>
            <a:r>
              <a:rPr lang="de-DE" sz="800" dirty="0">
                <a:latin typeface="Optima" panose="02000503060000020004" pitchFamily="2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https://www.data-science-architect.de/selektieren-von-daten-in-dataframes/</a:t>
            </a:r>
            <a:r>
              <a:rPr lang="de-DE" sz="800" dirty="0">
                <a:latin typeface="Optima" panose="02000503060000020004" pitchFamily="2" charset="0"/>
              </a:rPr>
              <a:t> </a:t>
            </a:r>
          </a:p>
          <a:p>
            <a:r>
              <a:rPr lang="de-DE" sz="800" dirty="0">
                <a:latin typeface="Optima" panose="02000503060000020004" pitchFamily="2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https://nbviewer.ipython.org/github/twiecki/financial-analysis-python-tutorial/blob/master/1.%20Pandas%20Basics.ipynb</a:t>
            </a:r>
            <a:r>
              <a:rPr lang="de-DE" sz="800" dirty="0">
                <a:latin typeface="Optima" panose="02000503060000020004" pitchFamily="2" charset="0"/>
              </a:rPr>
              <a:t> </a:t>
            </a:r>
          </a:p>
          <a:p>
            <a:r>
              <a:rPr lang="de-DE" sz="800" dirty="0">
                <a:latin typeface="Optima" panose="02000503060000020004" pitchFamily="2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https://stackoverflow.com/questions/39921549/storing-the-results-from-a-function-into-a-retrievable-dataframe-in-python</a:t>
            </a:r>
            <a:endParaRPr lang="de-DE" sz="800" dirty="0">
              <a:latin typeface="Optima" panose="02000503060000020004" pitchFamily="2" charset="0"/>
            </a:endParaRPr>
          </a:p>
          <a:p>
            <a:r>
              <a:rPr lang="de-DE" sz="800" dirty="0">
                <a:latin typeface="Optima" panose="02000503060000020004" pitchFamily="2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https://www.it-swarm.dev/de/python/anwenden-einer-funktion-mit-mehreren-argumenten-um-eine-neue-pandas-spalte-zu-erstellen/1043046837/</a:t>
            </a:r>
            <a:endParaRPr lang="de-DE" sz="800" dirty="0">
              <a:latin typeface="Optima" panose="02000503060000020004" pitchFamily="2" charset="0"/>
            </a:endParaRPr>
          </a:p>
          <a:p>
            <a:r>
              <a:rPr lang="de-DE" sz="800" dirty="0">
                <a:latin typeface="Optima" panose="02000503060000020004" pitchFamily="2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https://www.it-swarm.dev/de/python/auswaehlen-mehrerer-spalten-einem-pandas-datenrahmen/1068562049/</a:t>
            </a:r>
            <a:r>
              <a:rPr lang="de-DE" sz="800" dirty="0">
                <a:latin typeface="Optima" panose="02000503060000020004" pitchFamily="2" charset="0"/>
              </a:rPr>
              <a:t> </a:t>
            </a:r>
          </a:p>
          <a:p>
            <a:r>
              <a:rPr lang="de-DE" sz="800" dirty="0">
                <a:latin typeface="Optima" panose="02000503060000020004" pitchFamily="2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https://www.programiz.com/python-programming/list</a:t>
            </a:r>
            <a:endParaRPr lang="de-DE" sz="800" dirty="0">
              <a:latin typeface="Optima" panose="02000503060000020004" pitchFamily="2" charset="0"/>
            </a:endParaRPr>
          </a:p>
          <a:p>
            <a:r>
              <a:rPr lang="de-DE" sz="800" dirty="0">
                <a:latin typeface="Optima" panose="02000503060000020004" pitchFamily="2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https://aaronschlegel.me/black-scholes-formula-python.html</a:t>
            </a:r>
            <a:endParaRPr lang="de-DE" sz="800" dirty="0">
              <a:latin typeface="Optima" panose="02000503060000020004" pitchFamily="2" charset="0"/>
            </a:endParaRPr>
          </a:p>
          <a:p>
            <a:r>
              <a:rPr lang="de-DE" sz="800" dirty="0">
                <a:latin typeface="Optima" panose="02000503060000020004" pitchFamily="2" charset="0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https://pandas.pydata.org/pandas-docs/stable/reference/api/pandas.DataFrame.insert.html</a:t>
            </a:r>
            <a:r>
              <a:rPr lang="de-DE" sz="800" dirty="0">
                <a:latin typeface="Optima" panose="02000503060000020004" pitchFamily="2" charset="0"/>
              </a:rPr>
              <a:t> </a:t>
            </a:r>
          </a:p>
          <a:p>
            <a:r>
              <a:rPr lang="de-DE" sz="800" dirty="0">
                <a:latin typeface="Optima" panose="02000503060000020004" pitchFamily="2" charset="0"/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https://www.delftstack.com/de/howto/python-pandas/how-to-add-new-column-to-existing-dataframe-in-python-pandas/</a:t>
            </a:r>
            <a:endParaRPr lang="de-DE" sz="800" dirty="0">
              <a:latin typeface="Optima" panose="02000503060000020004" pitchFamily="2" charset="0"/>
            </a:endParaRPr>
          </a:p>
          <a:p>
            <a:r>
              <a:rPr lang="de-DE" sz="800" dirty="0">
                <a:latin typeface="Optima" panose="02000503060000020004" pitchFamily="2" charset="0"/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https://www.python-kurs.eu/python3_funktionen.php</a:t>
            </a:r>
            <a:endParaRPr lang="de-DE" sz="800" dirty="0">
              <a:latin typeface="Optima" panose="02000503060000020004" pitchFamily="2" charset="0"/>
            </a:endParaRPr>
          </a:p>
          <a:p>
            <a:r>
              <a:rPr lang="de-DE" sz="800" dirty="0">
                <a:latin typeface="Optima" panose="02000503060000020004" pitchFamily="2" charset="0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https://datacarpentry.org/python-ecology-lesson/03-index-slice-subset/index.html</a:t>
            </a:r>
            <a:endParaRPr lang="de-DE" sz="800" dirty="0">
              <a:latin typeface="Optima" panose="02000503060000020004" pitchFamily="2" charset="0"/>
            </a:endParaRPr>
          </a:p>
          <a:p>
            <a:r>
              <a:rPr lang="de-DE" sz="800" dirty="0">
                <a:latin typeface="Optima" panose="02000503060000020004" pitchFamily="2" charset="0"/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https://riptutorial.com/de/pandas/example/5621/loschen-sie-eine-spalte-in-einem-dataframe</a:t>
            </a:r>
            <a:endParaRPr lang="de-DE" sz="800" dirty="0">
              <a:latin typeface="Optima" panose="02000503060000020004" pitchFamily="2" charset="0"/>
            </a:endParaRPr>
          </a:p>
          <a:p>
            <a:r>
              <a:rPr lang="de-DE" sz="800" dirty="0">
                <a:latin typeface="Optima" panose="02000503060000020004" pitchFamily="2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https://www.data-science-architect.de/selektieren-von-daten-in-dataframes/</a:t>
            </a:r>
            <a:endParaRPr lang="de-DE" sz="800" dirty="0">
              <a:latin typeface="Optima" panose="02000503060000020004" pitchFamily="2" charset="0"/>
            </a:endParaRPr>
          </a:p>
          <a:p>
            <a:r>
              <a:rPr lang="de-DE" sz="800" dirty="0">
                <a:latin typeface="Optima" panose="02000503060000020004" pitchFamily="2" charset="0"/>
                <a:hlinkClick r:id="rId2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https://github.com/schubbiaschwilli/schubbiaschwilli/blob/python/DeltaHedgeBSM_Call.py</a:t>
            </a:r>
            <a:endParaRPr lang="de-DE" sz="800" dirty="0">
              <a:latin typeface="Optima" panose="02000503060000020004" pitchFamily="2" charset="0"/>
            </a:endParaRPr>
          </a:p>
          <a:p>
            <a:r>
              <a:rPr lang="de-DE" sz="800" dirty="0">
                <a:latin typeface="Optima" panose="02000503060000020004" pitchFamily="2" charset="0"/>
                <a:hlinkClick r:id="rId2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https://www.pricederivatives.com/en/simple-example-simulation-of-delta-hedging-with-python/</a:t>
            </a:r>
            <a:endParaRPr lang="de-DE" sz="800" dirty="0">
              <a:latin typeface="Optima" panose="02000503060000020004" pitchFamily="2" charset="0"/>
            </a:endParaRPr>
          </a:p>
          <a:p>
            <a:r>
              <a:rPr lang="de-DE" sz="800" dirty="0">
                <a:latin typeface="Optima" panose="02000503060000020004" pitchFamily="2" charset="0"/>
                <a:hlinkClick r:id="rId2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https://www.grund-wissen.de/informatik/python/scipy/pandas.html</a:t>
            </a:r>
            <a:endParaRPr lang="de-DE" sz="800" dirty="0">
              <a:latin typeface="Optima" panose="02000503060000020004" pitchFamily="2" charset="0"/>
            </a:endParaRPr>
          </a:p>
          <a:p>
            <a:r>
              <a:rPr lang="de-DE" sz="800" dirty="0">
                <a:latin typeface="Optima" panose="02000503060000020004" pitchFamily="2" charset="0"/>
                <a:hlinkClick r:id="rId2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https://stackoverrun.com/de/q/3553148</a:t>
            </a:r>
            <a:endParaRPr lang="de-DE" sz="800" dirty="0">
              <a:latin typeface="Optima" panose="02000503060000020004" pitchFamily="2" charset="0"/>
            </a:endParaRPr>
          </a:p>
          <a:p>
            <a:r>
              <a:rPr lang="de-DE" sz="800" dirty="0">
                <a:latin typeface="Optima" panose="02000503060000020004" pitchFamily="2" charset="0"/>
                <a:hlinkClick r:id="rId2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https://datatofish.com/create-pandas-dataframe/</a:t>
            </a:r>
            <a:endParaRPr lang="de-DE" sz="800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7495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5975895" cy="680805"/>
          </a:xfrm>
        </p:spPr>
        <p:txBody>
          <a:bodyPr>
            <a:normAutofit/>
          </a:bodyPr>
          <a:lstStyle/>
          <a:p>
            <a:r>
              <a:rPr lang="de-DE" sz="2400" b="1" dirty="0">
                <a:latin typeface="Optima" panose="02000503060000020004" pitchFamily="2" charset="0"/>
              </a:rPr>
              <a:t>Agenda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1400" dirty="0">
              <a:latin typeface="Optima" panose="02000503060000020004" pitchFamily="2" charset="0"/>
            </a:endParaRP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C75205A1-F89A-2546-B78A-90B33022B0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8001665"/>
              </p:ext>
            </p:extLst>
          </p:nvPr>
        </p:nvGraphicFramePr>
        <p:xfrm>
          <a:off x="2600446" y="17632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38</a:t>
            </a:fld>
            <a:endParaRPr lang="de-DE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007C592-3C63-0847-9C38-1B755338D6E7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4407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5975895" cy="680805"/>
          </a:xfrm>
        </p:spPr>
        <p:txBody>
          <a:bodyPr>
            <a:normAutofit fontScale="90000"/>
          </a:bodyPr>
          <a:lstStyle/>
          <a:p>
            <a:r>
              <a:rPr lang="de-DE" sz="2400" b="1" dirty="0">
                <a:latin typeface="Optima" panose="02000503060000020004" pitchFamily="2" charset="0"/>
              </a:rPr>
              <a:t>Different </a:t>
            </a:r>
            <a:r>
              <a:rPr lang="de-DE" sz="2400" b="1" dirty="0" err="1">
                <a:latin typeface="Optima" panose="02000503060000020004" pitchFamily="2" charset="0"/>
              </a:rPr>
              <a:t>approaches</a:t>
            </a:r>
            <a:r>
              <a:rPr lang="de-DE" sz="2400" b="1" dirty="0">
                <a:latin typeface="Optima" panose="02000503060000020004" pitchFamily="2" charset="0"/>
              </a:rPr>
              <a:t> </a:t>
            </a:r>
            <a:r>
              <a:rPr lang="de-DE" sz="2400" b="1" dirty="0" err="1">
                <a:latin typeface="Optima" panose="02000503060000020004" pitchFamily="2" charset="0"/>
              </a:rPr>
              <a:t>for</a:t>
            </a:r>
            <a:r>
              <a:rPr lang="de-DE" sz="2400" b="1" dirty="0">
                <a:latin typeface="Optima" panose="02000503060000020004" pitchFamily="2" charset="0"/>
              </a:rPr>
              <a:t> Time Series </a:t>
            </a:r>
            <a:r>
              <a:rPr lang="de-DE" sz="2400" b="1" dirty="0" err="1">
                <a:latin typeface="Optima" panose="02000503060000020004" pitchFamily="2" charset="0"/>
              </a:rPr>
              <a:t>Analysation</a:t>
            </a:r>
            <a:endParaRPr lang="de-DE" sz="2400" b="1" dirty="0">
              <a:latin typeface="Optima" panose="02000503060000020004" pitchFamily="2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latin typeface="Optima" panose="02000503060000020004" pitchFamily="2" charset="0"/>
              </a:rPr>
              <a:t>The </a:t>
            </a:r>
            <a:r>
              <a:rPr lang="de-DE" sz="1400" dirty="0" err="1">
                <a:latin typeface="Optima" panose="02000503060000020004" pitchFamily="2" charset="0"/>
              </a:rPr>
              <a:t>importance</a:t>
            </a:r>
            <a:r>
              <a:rPr lang="de-DE" sz="1400" dirty="0">
                <a:latin typeface="Optima" panose="02000503060000020004" pitchFamily="2" charset="0"/>
              </a:rPr>
              <a:t> </a:t>
            </a:r>
            <a:r>
              <a:rPr lang="de-DE" sz="1400" dirty="0" err="1">
                <a:latin typeface="Optima" panose="02000503060000020004" pitchFamily="2" charset="0"/>
              </a:rPr>
              <a:t>of</a:t>
            </a:r>
            <a:r>
              <a:rPr lang="de-DE" sz="1400" dirty="0">
                <a:latin typeface="Optima" panose="02000503060000020004" pitchFamily="2" charset="0"/>
              </a:rPr>
              <a:t> a non </a:t>
            </a:r>
            <a:r>
              <a:rPr lang="de-DE" sz="1400" dirty="0" err="1">
                <a:latin typeface="Optima" panose="02000503060000020004" pitchFamily="2" charset="0"/>
              </a:rPr>
              <a:t>constant</a:t>
            </a:r>
            <a:r>
              <a:rPr lang="de-DE" sz="1400" dirty="0">
                <a:latin typeface="Optima" panose="02000503060000020004" pitchFamily="2" charset="0"/>
              </a:rPr>
              <a:t> </a:t>
            </a:r>
            <a:r>
              <a:rPr lang="de-DE" sz="1400" dirty="0" err="1">
                <a:latin typeface="Optima" panose="02000503060000020004" pitchFamily="2" charset="0"/>
              </a:rPr>
              <a:t>volatility</a:t>
            </a:r>
            <a:r>
              <a:rPr lang="de-DE" sz="1400" dirty="0">
                <a:latin typeface="Optima" panose="02000503060000020004" pitchFamily="2" charset="0"/>
              </a:rPr>
              <a:t> </a:t>
            </a:r>
            <a:r>
              <a:rPr lang="de-DE" sz="1400" dirty="0" err="1">
                <a:latin typeface="Optima" panose="02000503060000020004" pitchFamily="2" charset="0"/>
              </a:rPr>
              <a:t>measure</a:t>
            </a:r>
            <a:r>
              <a:rPr lang="de-DE" sz="1400" dirty="0">
                <a:latin typeface="Optima" panose="02000503060000020004" pitchFamily="2" charset="0"/>
              </a:rPr>
              <a:t> 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39</a:t>
            </a:fld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D7D4491-8D2B-604F-BA18-542F49645D5B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D1461B90-A268-2982-EFF4-F2C04948CA55}"/>
              </a:ext>
            </a:extLst>
          </p:cNvPr>
          <p:cNvSpPr txBox="1"/>
          <p:nvPr/>
        </p:nvSpPr>
        <p:spPr>
          <a:xfrm>
            <a:off x="668392" y="1518370"/>
            <a:ext cx="8407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Optima" panose="02000503060000020004" pitchFamily="2" charset="0"/>
              </a:rPr>
              <a:t>Backround</a:t>
            </a:r>
            <a:r>
              <a:rPr lang="de-DE" dirty="0">
                <a:latin typeface="Optima" panose="02000503060000020004" pitchFamily="2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Optima" panose="02000503060000020004" pitchFamily="2" charset="0"/>
              </a:rPr>
              <a:t>Volatility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of</a:t>
            </a:r>
            <a:r>
              <a:rPr lang="de-DE" dirty="0">
                <a:latin typeface="Optima" panose="02000503060000020004" pitchFamily="2" charset="0"/>
              </a:rPr>
              <a:t> a stock </a:t>
            </a:r>
            <a:r>
              <a:rPr lang="de-DE" dirty="0" err="1">
                <a:latin typeface="Optima" panose="02000503060000020004" pitchFamily="2" charset="0"/>
              </a:rPr>
              <a:t>measures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uncertainity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about</a:t>
            </a:r>
            <a:r>
              <a:rPr lang="de-DE" dirty="0">
                <a:latin typeface="Optima" panose="02000503060000020004" pitchFamily="2" charset="0"/>
              </a:rPr>
              <a:t> stock </a:t>
            </a:r>
            <a:r>
              <a:rPr lang="de-DE" dirty="0" err="1">
                <a:latin typeface="Optima" panose="02000503060000020004" pitchFamily="2" charset="0"/>
              </a:rPr>
              <a:t>price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movements</a:t>
            </a:r>
            <a:endParaRPr lang="de-DE" dirty="0">
              <a:latin typeface="Optima" panose="0200050306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Optima" panose="02000503060000020004" pitchFamily="2" charset="0"/>
              </a:rPr>
              <a:t>Relevant </a:t>
            </a:r>
            <a:r>
              <a:rPr lang="de-DE" dirty="0" err="1">
                <a:latin typeface="Optima" panose="02000503060000020004" pitchFamily="2" charset="0"/>
              </a:rPr>
              <a:t>both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for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valuing</a:t>
            </a:r>
            <a:r>
              <a:rPr lang="de-DE" dirty="0">
                <a:latin typeface="Optima" panose="02000503060000020004" pitchFamily="2" charset="0"/>
              </a:rPr>
              <a:t> derivatives and </a:t>
            </a:r>
            <a:r>
              <a:rPr lang="de-DE" dirty="0" err="1">
                <a:latin typeface="Optima" panose="02000503060000020004" pitchFamily="2" charset="0"/>
              </a:rPr>
              <a:t>calculating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risk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measures</a:t>
            </a:r>
            <a:endParaRPr lang="de-DE" dirty="0">
              <a:latin typeface="Optima" panose="02000503060000020004" pitchFamily="2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8F79E26-9AD6-444C-8493-358A5368D23F}"/>
              </a:ext>
            </a:extLst>
          </p:cNvPr>
          <p:cNvSpPr/>
          <p:nvPr/>
        </p:nvSpPr>
        <p:spPr>
          <a:xfrm>
            <a:off x="7511303" y="3180612"/>
            <a:ext cx="2053902" cy="130845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>
                <a:latin typeface="Optima" panose="02000503060000020004" pitchFamily="2" charset="0"/>
              </a:rPr>
              <a:t>Calculating Risk measures 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C41B8AD-E72A-68AC-1281-55A7A5B3231E}"/>
              </a:ext>
            </a:extLst>
          </p:cNvPr>
          <p:cNvSpPr/>
          <p:nvPr/>
        </p:nvSpPr>
        <p:spPr>
          <a:xfrm>
            <a:off x="2723568" y="3180612"/>
            <a:ext cx="2053902" cy="130845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>
                <a:latin typeface="Optima" panose="02000503060000020004" pitchFamily="2" charset="0"/>
              </a:rPr>
              <a:t>Valuing derivatives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7C433D3-52B1-8AFD-0A71-80AB3310BD98}"/>
              </a:ext>
            </a:extLst>
          </p:cNvPr>
          <p:cNvSpPr txBox="1"/>
          <p:nvPr/>
        </p:nvSpPr>
        <p:spPr>
          <a:xfrm>
            <a:off x="1855876" y="4616835"/>
            <a:ext cx="3789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latin typeface="Optima" panose="02000503060000020004" pitchFamily="2" charset="0"/>
              </a:rPr>
              <a:t>most interested in current volatilities because assessing possible changes in the value over a very short period of time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48B532A-0991-B186-97A6-C11809F325AF}"/>
              </a:ext>
            </a:extLst>
          </p:cNvPr>
          <p:cNvSpPr txBox="1"/>
          <p:nvPr/>
        </p:nvSpPr>
        <p:spPr>
          <a:xfrm>
            <a:off x="6939157" y="4623532"/>
            <a:ext cx="37892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latin typeface="Optima" panose="02000503060000020004" pitchFamily="2" charset="0"/>
              </a:rPr>
              <a:t>forecasts of volatilities over the whole life of the derivative are usually required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AA859E05-6A9F-C06C-0E80-E9DE976E0F38}"/>
              </a:ext>
            </a:extLst>
          </p:cNvPr>
          <p:cNvCxnSpPr>
            <a:cxnSpLocks/>
          </p:cNvCxnSpPr>
          <p:nvPr/>
        </p:nvCxnSpPr>
        <p:spPr>
          <a:xfrm flipH="1">
            <a:off x="3677923" y="2733453"/>
            <a:ext cx="2263448" cy="44715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9B09B9FA-1347-ACC3-5985-6051A702434D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941371" y="2733453"/>
            <a:ext cx="2596883" cy="44715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512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5975895" cy="680805"/>
          </a:xfrm>
        </p:spPr>
        <p:txBody>
          <a:bodyPr>
            <a:normAutofit/>
          </a:bodyPr>
          <a:lstStyle/>
          <a:p>
            <a:r>
              <a:rPr lang="de-DE" sz="2400" b="1" dirty="0">
                <a:latin typeface="Optima" panose="02000503060000020004" pitchFamily="2" charset="0"/>
              </a:rPr>
              <a:t>Agenda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1400" dirty="0">
              <a:latin typeface="Optima" panose="02000503060000020004" pitchFamily="2" charset="0"/>
            </a:endParaRP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C75205A1-F89A-2546-B78A-90B33022B0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8188155"/>
              </p:ext>
            </p:extLst>
          </p:nvPr>
        </p:nvGraphicFramePr>
        <p:xfrm>
          <a:off x="2600446" y="17632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4</a:t>
            </a:fld>
            <a:endParaRPr lang="de-DE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007C592-3C63-0847-9C38-1B755338D6E7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4303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5975895" cy="680805"/>
          </a:xfrm>
        </p:spPr>
        <p:txBody>
          <a:bodyPr>
            <a:normAutofit fontScale="90000"/>
          </a:bodyPr>
          <a:lstStyle/>
          <a:p>
            <a:r>
              <a:rPr lang="de-DE" sz="2400" b="1" dirty="0">
                <a:latin typeface="Optima" panose="02000503060000020004" pitchFamily="2" charset="0"/>
              </a:rPr>
              <a:t>Different </a:t>
            </a:r>
            <a:r>
              <a:rPr lang="de-DE" sz="2400" b="1" dirty="0" err="1">
                <a:latin typeface="Optima" panose="02000503060000020004" pitchFamily="2" charset="0"/>
              </a:rPr>
              <a:t>approaches</a:t>
            </a:r>
            <a:r>
              <a:rPr lang="de-DE" sz="2400" b="1" dirty="0">
                <a:latin typeface="Optima" panose="02000503060000020004" pitchFamily="2" charset="0"/>
              </a:rPr>
              <a:t> </a:t>
            </a:r>
            <a:r>
              <a:rPr lang="de-DE" sz="2400" b="1" dirty="0" err="1">
                <a:latin typeface="Optima" panose="02000503060000020004" pitchFamily="2" charset="0"/>
              </a:rPr>
              <a:t>for</a:t>
            </a:r>
            <a:r>
              <a:rPr lang="de-DE" sz="2400" b="1" dirty="0">
                <a:latin typeface="Optima" panose="02000503060000020004" pitchFamily="2" charset="0"/>
              </a:rPr>
              <a:t> Time Series </a:t>
            </a:r>
            <a:r>
              <a:rPr lang="de-DE" sz="2400" b="1" dirty="0" err="1">
                <a:latin typeface="Optima" panose="02000503060000020004" pitchFamily="2" charset="0"/>
              </a:rPr>
              <a:t>Analysation</a:t>
            </a:r>
            <a:endParaRPr lang="de-DE" sz="2400" b="1" dirty="0">
              <a:latin typeface="Optima" panose="02000503060000020004" pitchFamily="2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latin typeface="Optima" panose="02000503060000020004" pitchFamily="2" charset="0"/>
              </a:rPr>
              <a:t>The </a:t>
            </a:r>
            <a:r>
              <a:rPr lang="de-DE" sz="1400" dirty="0" err="1">
                <a:latin typeface="Optima" panose="02000503060000020004" pitchFamily="2" charset="0"/>
              </a:rPr>
              <a:t>importance</a:t>
            </a:r>
            <a:r>
              <a:rPr lang="de-DE" sz="1400" dirty="0">
                <a:latin typeface="Optima" panose="02000503060000020004" pitchFamily="2" charset="0"/>
              </a:rPr>
              <a:t> </a:t>
            </a:r>
            <a:r>
              <a:rPr lang="de-DE" sz="1400" dirty="0" err="1">
                <a:latin typeface="Optima" panose="02000503060000020004" pitchFamily="2" charset="0"/>
              </a:rPr>
              <a:t>of</a:t>
            </a:r>
            <a:r>
              <a:rPr lang="de-DE" sz="1400" dirty="0">
                <a:latin typeface="Optima" panose="02000503060000020004" pitchFamily="2" charset="0"/>
              </a:rPr>
              <a:t> a non </a:t>
            </a:r>
            <a:r>
              <a:rPr lang="de-DE" sz="1400" dirty="0" err="1">
                <a:latin typeface="Optima" panose="02000503060000020004" pitchFamily="2" charset="0"/>
              </a:rPr>
              <a:t>constant</a:t>
            </a:r>
            <a:r>
              <a:rPr lang="de-DE" sz="1400" dirty="0">
                <a:latin typeface="Optima" panose="02000503060000020004" pitchFamily="2" charset="0"/>
              </a:rPr>
              <a:t> </a:t>
            </a:r>
            <a:r>
              <a:rPr lang="de-DE" sz="1400" dirty="0" err="1">
                <a:latin typeface="Optima" panose="02000503060000020004" pitchFamily="2" charset="0"/>
              </a:rPr>
              <a:t>volatility</a:t>
            </a:r>
            <a:r>
              <a:rPr lang="de-DE" sz="1400" dirty="0">
                <a:latin typeface="Optima" panose="02000503060000020004" pitchFamily="2" charset="0"/>
              </a:rPr>
              <a:t> </a:t>
            </a:r>
            <a:r>
              <a:rPr lang="de-DE" sz="1400" dirty="0" err="1">
                <a:latin typeface="Optima" panose="02000503060000020004" pitchFamily="2" charset="0"/>
              </a:rPr>
              <a:t>measure</a:t>
            </a:r>
            <a:r>
              <a:rPr lang="de-DE" sz="1400" dirty="0">
                <a:latin typeface="Optima" panose="02000503060000020004" pitchFamily="2" charset="0"/>
              </a:rPr>
              <a:t> 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40</a:t>
            </a:fld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D7D4491-8D2B-604F-BA18-542F49645D5B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871A224A-8ED4-6980-C528-0941D9102FD7}"/>
              </a:ext>
            </a:extLst>
          </p:cNvPr>
          <p:cNvSpPr/>
          <p:nvPr/>
        </p:nvSpPr>
        <p:spPr>
          <a:xfrm>
            <a:off x="3469396" y="2779565"/>
            <a:ext cx="2053902" cy="130845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>
                <a:latin typeface="Optima" panose="02000503060000020004" pitchFamily="2" charset="0"/>
              </a:rPr>
              <a:t>Exponentially weighted moving average</a:t>
            </a:r>
          </a:p>
          <a:p>
            <a:pPr algn="ctr"/>
            <a:r>
              <a:rPr lang="de-DE" sz="1400" b="1">
                <a:latin typeface="Optima" panose="02000503060000020004" pitchFamily="2" charset="0"/>
              </a:rPr>
              <a:t>(EWMA)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C5DFC22-520C-1AD3-754F-5A48A2A7A3EC}"/>
              </a:ext>
            </a:extLst>
          </p:cNvPr>
          <p:cNvSpPr/>
          <p:nvPr/>
        </p:nvSpPr>
        <p:spPr>
          <a:xfrm>
            <a:off x="677964" y="2779565"/>
            <a:ext cx="2053902" cy="130845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>
                <a:latin typeface="Optima" panose="02000503060000020004" pitchFamily="2" charset="0"/>
              </a:rPr>
              <a:t>Weighted moving average</a:t>
            </a:r>
          </a:p>
          <a:p>
            <a:pPr algn="ctr"/>
            <a:r>
              <a:rPr lang="de-DE" sz="1400" b="1">
                <a:latin typeface="Optima" panose="02000503060000020004" pitchFamily="2" charset="0"/>
              </a:rPr>
              <a:t>(WMA) 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848FCB25-272F-2455-C3D9-72237BD08A00}"/>
              </a:ext>
            </a:extLst>
          </p:cNvPr>
          <p:cNvCxnSpPr>
            <a:cxnSpLocks/>
            <a:stCxn id="24" idx="2"/>
            <a:endCxn id="20" idx="0"/>
          </p:cNvCxnSpPr>
          <p:nvPr/>
        </p:nvCxnSpPr>
        <p:spPr>
          <a:xfrm flipH="1">
            <a:off x="1704915" y="2422090"/>
            <a:ext cx="3978369" cy="357475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7531B81A-F632-C141-17AF-CAF621D758FC}"/>
              </a:ext>
            </a:extLst>
          </p:cNvPr>
          <p:cNvCxnSpPr>
            <a:cxnSpLocks/>
            <a:stCxn id="24" idx="2"/>
            <a:endCxn id="19" idx="0"/>
          </p:cNvCxnSpPr>
          <p:nvPr/>
        </p:nvCxnSpPr>
        <p:spPr>
          <a:xfrm flipH="1">
            <a:off x="4496347" y="2422090"/>
            <a:ext cx="1186937" cy="357475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9B21A757-B22D-15B7-04CD-26B105C9A2A6}"/>
              </a:ext>
            </a:extLst>
          </p:cNvPr>
          <p:cNvSpPr/>
          <p:nvPr/>
        </p:nvSpPr>
        <p:spPr>
          <a:xfrm>
            <a:off x="4656333" y="1697732"/>
            <a:ext cx="2053902" cy="72435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>
                <a:latin typeface="Optima" panose="02000503060000020004" pitchFamily="2" charset="0"/>
              </a:rPr>
              <a:t>Volatility models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E615FD4-1A65-05B1-697B-3CFF5774B66C}"/>
              </a:ext>
            </a:extLst>
          </p:cNvPr>
          <p:cNvSpPr/>
          <p:nvPr/>
        </p:nvSpPr>
        <p:spPr>
          <a:xfrm>
            <a:off x="6209925" y="2779564"/>
            <a:ext cx="2053902" cy="130845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>
                <a:latin typeface="Optima" panose="02000503060000020004" pitchFamily="2" charset="0"/>
              </a:rPr>
              <a:t>Autogressive conditional heteroscedasticity</a:t>
            </a:r>
          </a:p>
          <a:p>
            <a:pPr algn="ctr"/>
            <a:r>
              <a:rPr lang="de-DE" sz="1400" b="1">
                <a:latin typeface="Optima" panose="02000503060000020004" pitchFamily="2" charset="0"/>
              </a:rPr>
              <a:t>(ARCH)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7F2936AA-D231-DB26-3E04-75FB61B6409B}"/>
              </a:ext>
            </a:extLst>
          </p:cNvPr>
          <p:cNvSpPr/>
          <p:nvPr/>
        </p:nvSpPr>
        <p:spPr>
          <a:xfrm>
            <a:off x="8991577" y="2779563"/>
            <a:ext cx="2053902" cy="130845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>
                <a:latin typeface="Optima" panose="02000503060000020004" pitchFamily="2" charset="0"/>
              </a:rPr>
              <a:t> Generalized Autogressive conditional heteroscedasticity</a:t>
            </a:r>
          </a:p>
          <a:p>
            <a:pPr algn="ctr"/>
            <a:r>
              <a:rPr lang="de-DE" sz="1400" b="1">
                <a:latin typeface="Optima" panose="02000503060000020004" pitchFamily="2" charset="0"/>
              </a:rPr>
              <a:t>(GARCH)</a:t>
            </a:r>
          </a:p>
          <a:p>
            <a:pPr algn="ctr"/>
            <a:endParaRPr lang="de-DE" sz="1400">
              <a:latin typeface="Optima" panose="02000503060000020004" pitchFamily="2" charset="0"/>
            </a:endParaRP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01717D12-3579-C35E-373F-45A31916CBF1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>
            <a:off x="5683284" y="2422090"/>
            <a:ext cx="1553592" cy="35747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0CD1E87-1956-A87E-9B88-85270E81A029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5683284" y="2422090"/>
            <a:ext cx="4335244" cy="35747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eschweifte Klammer rechts 28">
            <a:extLst>
              <a:ext uri="{FF2B5EF4-FFF2-40B4-BE49-F238E27FC236}">
                <a16:creationId xmlns:a16="http://schemas.microsoft.com/office/drawing/2014/main" id="{07B1B248-3F05-D3F1-6C0A-7B41D4355F15}"/>
              </a:ext>
            </a:extLst>
          </p:cNvPr>
          <p:cNvSpPr/>
          <p:nvPr/>
        </p:nvSpPr>
        <p:spPr>
          <a:xfrm rot="5400000">
            <a:off x="5672535" y="-742558"/>
            <a:ext cx="378372" cy="10367516"/>
          </a:xfrm>
          <a:prstGeom prst="rightBrac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latin typeface="Optima" panose="02000503060000020004" pitchFamily="2" charset="0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BCB2D8E-4B59-1436-FF5F-7E176CBE81F7}"/>
              </a:ext>
            </a:extLst>
          </p:cNvPr>
          <p:cNvSpPr txBox="1"/>
          <p:nvPr/>
        </p:nvSpPr>
        <p:spPr>
          <a:xfrm>
            <a:off x="3967078" y="4642263"/>
            <a:ext cx="378928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u="sng" dirty="0">
                <a:latin typeface="Optima" panose="02000503060000020004" pitchFamily="2" charset="0"/>
              </a:rPr>
              <a:t>Best feature </a:t>
            </a:r>
            <a:r>
              <a:rPr lang="de-DE" u="sng" dirty="0" err="1">
                <a:latin typeface="Optima" panose="02000503060000020004" pitchFamily="2" charset="0"/>
              </a:rPr>
              <a:t>of</a:t>
            </a:r>
            <a:r>
              <a:rPr lang="de-DE" u="sng" dirty="0">
                <a:latin typeface="Optima" panose="02000503060000020004" pitchFamily="2" charset="0"/>
              </a:rPr>
              <a:t> </a:t>
            </a:r>
            <a:r>
              <a:rPr lang="de-DE" u="sng" dirty="0" err="1">
                <a:latin typeface="Optima" panose="02000503060000020004" pitchFamily="2" charset="0"/>
              </a:rPr>
              <a:t>them</a:t>
            </a:r>
            <a:r>
              <a:rPr lang="de-DE" u="sng" dirty="0">
                <a:latin typeface="Optima" panose="02000503060000020004" pitchFamily="2" charset="0"/>
              </a:rPr>
              <a:t> all:</a:t>
            </a:r>
          </a:p>
          <a:p>
            <a:r>
              <a:rPr lang="de-DE" dirty="0">
                <a:latin typeface="Optima" panose="02000503060000020004" pitchFamily="2" charset="0"/>
              </a:rPr>
              <a:t>Take </a:t>
            </a:r>
            <a:r>
              <a:rPr lang="de-DE" dirty="0" err="1">
                <a:latin typeface="Optima" panose="02000503060000020004" pitchFamily="2" charset="0"/>
              </a:rPr>
              <a:t>into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account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that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volatility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isn‘t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constant</a:t>
            </a:r>
            <a:r>
              <a:rPr lang="de-DE" dirty="0">
                <a:latin typeface="Optima" panose="02000503060000020004" pitchFamily="2" charset="0"/>
              </a:rPr>
              <a:t>, </a:t>
            </a:r>
            <a:r>
              <a:rPr lang="de-DE" dirty="0" err="1">
                <a:latin typeface="Optima" panose="02000503060000020004" pitchFamily="2" charset="0"/>
              </a:rPr>
              <a:t>changes</a:t>
            </a:r>
            <a:r>
              <a:rPr lang="de-DE" dirty="0">
                <a:latin typeface="Optima" panose="02000503060000020004" pitchFamily="2" charset="0"/>
              </a:rPr>
              <a:t> </a:t>
            </a:r>
            <a:r>
              <a:rPr lang="de-DE" dirty="0" err="1">
                <a:latin typeface="Optima" panose="02000503060000020004" pitchFamily="2" charset="0"/>
              </a:rPr>
              <a:t>over</a:t>
            </a:r>
            <a:r>
              <a:rPr lang="de-DE" dirty="0">
                <a:latin typeface="Optima" panose="02000503060000020004" pitchFamily="2" charset="0"/>
              </a:rPr>
              <a:t> time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93BEE1AB-2B2D-514F-68EE-5562008E15AD}"/>
              </a:ext>
            </a:extLst>
          </p:cNvPr>
          <p:cNvSpPr/>
          <p:nvPr/>
        </p:nvSpPr>
        <p:spPr>
          <a:xfrm>
            <a:off x="3967078" y="5713521"/>
            <a:ext cx="3166556" cy="67009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>
                <a:latin typeface="Optima" panose="02000503060000020004" pitchFamily="2" charset="0"/>
              </a:rPr>
              <a:t>Using the implied volatility</a:t>
            </a:r>
          </a:p>
        </p:txBody>
      </p:sp>
    </p:spTree>
    <p:extLst>
      <p:ext uri="{BB962C8B-B14F-4D97-AF65-F5344CB8AC3E}">
        <p14:creationId xmlns:p14="http://schemas.microsoft.com/office/powerpoint/2010/main" val="1214700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5975895" cy="680805"/>
          </a:xfrm>
        </p:spPr>
        <p:txBody>
          <a:bodyPr>
            <a:normAutofit fontScale="90000"/>
          </a:bodyPr>
          <a:lstStyle/>
          <a:p>
            <a:r>
              <a:rPr lang="de-DE" sz="2400" b="1" dirty="0">
                <a:latin typeface="Optima" panose="02000503060000020004" pitchFamily="2" charset="0"/>
              </a:rPr>
              <a:t>Different </a:t>
            </a:r>
            <a:r>
              <a:rPr lang="de-DE" sz="2400" b="1" dirty="0" err="1">
                <a:latin typeface="Optima" panose="02000503060000020004" pitchFamily="2" charset="0"/>
              </a:rPr>
              <a:t>approaches</a:t>
            </a:r>
            <a:r>
              <a:rPr lang="de-DE" sz="2400" b="1" dirty="0">
                <a:latin typeface="Optima" panose="02000503060000020004" pitchFamily="2" charset="0"/>
              </a:rPr>
              <a:t> </a:t>
            </a:r>
            <a:r>
              <a:rPr lang="de-DE" sz="2400" b="1" dirty="0" err="1">
                <a:latin typeface="Optima" panose="02000503060000020004" pitchFamily="2" charset="0"/>
              </a:rPr>
              <a:t>for</a:t>
            </a:r>
            <a:r>
              <a:rPr lang="de-DE" sz="2400" b="1" dirty="0">
                <a:latin typeface="Optima" panose="02000503060000020004" pitchFamily="2" charset="0"/>
              </a:rPr>
              <a:t> Time Series </a:t>
            </a:r>
            <a:r>
              <a:rPr lang="de-DE" sz="2400" b="1" dirty="0" err="1">
                <a:latin typeface="Optima" panose="02000503060000020004" pitchFamily="2" charset="0"/>
              </a:rPr>
              <a:t>Analysation</a:t>
            </a:r>
            <a:endParaRPr lang="de-DE" sz="2400" b="1" dirty="0">
              <a:latin typeface="Optima" panose="02000503060000020004" pitchFamily="2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latin typeface="Optima" panose="02000503060000020004" pitchFamily="2" charset="0"/>
              </a:rPr>
              <a:t>Different </a:t>
            </a:r>
            <a:r>
              <a:rPr lang="de-DE" sz="1400" dirty="0" err="1">
                <a:latin typeface="Optima" panose="02000503060000020004" pitchFamily="2" charset="0"/>
              </a:rPr>
              <a:t>volatility</a:t>
            </a:r>
            <a:r>
              <a:rPr lang="de-DE" sz="1400" dirty="0">
                <a:latin typeface="Optima" panose="02000503060000020004" pitchFamily="2" charset="0"/>
              </a:rPr>
              <a:t> </a:t>
            </a:r>
            <a:r>
              <a:rPr lang="de-DE" sz="1400" dirty="0" err="1">
                <a:latin typeface="Optima" panose="02000503060000020004" pitchFamily="2" charset="0"/>
              </a:rPr>
              <a:t>models</a:t>
            </a:r>
            <a:r>
              <a:rPr lang="de-DE" sz="1400" dirty="0">
                <a:latin typeface="Optima" panose="02000503060000020004" pitchFamily="2" charset="0"/>
              </a:rPr>
              <a:t> in </a:t>
            </a:r>
            <a:r>
              <a:rPr lang="de-DE" sz="1400" dirty="0" err="1">
                <a:latin typeface="Optima" panose="02000503060000020004" pitchFamily="2" charset="0"/>
              </a:rPr>
              <a:t>detail</a:t>
            </a:r>
            <a:r>
              <a:rPr lang="de-DE" sz="1400" dirty="0">
                <a:latin typeface="Optima" panose="02000503060000020004" pitchFamily="2" charset="0"/>
              </a:rPr>
              <a:t> 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41</a:t>
            </a:fld>
            <a:endParaRPr lang="de-DE" dirty="0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D7D4491-8D2B-604F-BA18-542F49645D5B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eck 31">
            <a:extLst>
              <a:ext uri="{FF2B5EF4-FFF2-40B4-BE49-F238E27FC236}">
                <a16:creationId xmlns:a16="http://schemas.microsoft.com/office/drawing/2014/main" id="{9074ECF1-FD8F-25DC-F680-7D0C650C500B}"/>
              </a:ext>
            </a:extLst>
          </p:cNvPr>
          <p:cNvSpPr/>
          <p:nvPr/>
        </p:nvSpPr>
        <p:spPr>
          <a:xfrm>
            <a:off x="8433183" y="1740882"/>
            <a:ext cx="2053902" cy="128640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/>
              <a:t>Exponentially weighted moving average</a:t>
            </a:r>
          </a:p>
          <a:p>
            <a:pPr algn="ctr"/>
            <a:r>
              <a:rPr lang="de-DE" sz="1400"/>
              <a:t>(EWMA)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9B26D0AE-0F1F-25C3-005E-A82FA816C233}"/>
              </a:ext>
            </a:extLst>
          </p:cNvPr>
          <p:cNvSpPr/>
          <p:nvPr/>
        </p:nvSpPr>
        <p:spPr>
          <a:xfrm>
            <a:off x="677964" y="1740882"/>
            <a:ext cx="2053902" cy="128640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 err="1"/>
              <a:t>Weighted</a:t>
            </a:r>
            <a:r>
              <a:rPr lang="de-DE" sz="1400" dirty="0"/>
              <a:t> </a:t>
            </a:r>
            <a:r>
              <a:rPr lang="de-DE" sz="1400" dirty="0" err="1"/>
              <a:t>moving</a:t>
            </a:r>
            <a:r>
              <a:rPr lang="de-DE" sz="1400" dirty="0"/>
              <a:t> </a:t>
            </a:r>
            <a:r>
              <a:rPr lang="de-DE" sz="1400" dirty="0" err="1"/>
              <a:t>average</a:t>
            </a:r>
            <a:endParaRPr lang="de-DE" sz="1400" dirty="0"/>
          </a:p>
          <a:p>
            <a:pPr algn="ctr"/>
            <a:r>
              <a:rPr lang="de-DE" sz="1400" dirty="0"/>
              <a:t>(WMA) 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FDBFB1B4-0095-B101-CAE5-15969645D4C9}"/>
              </a:ext>
            </a:extLst>
          </p:cNvPr>
          <p:cNvCxnSpPr>
            <a:cxnSpLocks/>
            <a:endCxn id="33" idx="0"/>
          </p:cNvCxnSpPr>
          <p:nvPr/>
        </p:nvCxnSpPr>
        <p:spPr>
          <a:xfrm flipH="1">
            <a:off x="1704915" y="1616627"/>
            <a:ext cx="3978369" cy="1242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57367291-068A-AE32-20D0-A35622BB0438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5683284" y="1616627"/>
            <a:ext cx="3776850" cy="1242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1AB4E630-A233-33DF-0E66-A428270DB71F}"/>
              </a:ext>
            </a:extLst>
          </p:cNvPr>
          <p:cNvSpPr txBox="1"/>
          <p:nvPr/>
        </p:nvSpPr>
        <p:spPr>
          <a:xfrm>
            <a:off x="106532" y="3138217"/>
            <a:ext cx="51988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/>
              <a:t>goal is to estimate the current level of volatility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/>
              <a:t>using the implied estimate (dailiy Stock price observation), all m returns are given equal weights 1/m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/>
              <a:t>but it is reasonable to give more weight to more recent observations as they are more relevant to future price movements :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B4253CB7-064B-759C-6FD6-8F8E9A94E0F9}"/>
              </a:ext>
            </a:extLst>
          </p:cNvPr>
          <p:cNvSpPr txBox="1"/>
          <p:nvPr/>
        </p:nvSpPr>
        <p:spPr>
          <a:xfrm>
            <a:off x="7571709" y="3144685"/>
            <a:ext cx="40414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/>
              <a:t>exponentially weighted moving average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/>
              <a:t>weights alpha i decrease exponentially as we move back in time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/>
              <a:t>weights are determinde by: </a:t>
            </a:r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78D3C654-3824-E8D8-DD89-D9B450306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436" y="4335009"/>
            <a:ext cx="18923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feld 39">
            <a:extLst>
              <a:ext uri="{FF2B5EF4-FFF2-40B4-BE49-F238E27FC236}">
                <a16:creationId xmlns:a16="http://schemas.microsoft.com/office/drawing/2014/main" id="{A47A417B-CBA6-1770-2845-84443E0C1094}"/>
              </a:ext>
            </a:extLst>
          </p:cNvPr>
          <p:cNvSpPr txBox="1"/>
          <p:nvPr/>
        </p:nvSpPr>
        <p:spPr>
          <a:xfrm>
            <a:off x="267030" y="5072549"/>
            <a:ext cx="62048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Weight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observation</a:t>
            </a:r>
            <a:r>
              <a:rPr lang="de-DE" sz="1400" dirty="0"/>
              <a:t>            i </a:t>
            </a:r>
            <a:r>
              <a:rPr lang="de-DE" sz="1400" dirty="0" err="1"/>
              <a:t>days</a:t>
            </a:r>
            <a:r>
              <a:rPr lang="de-DE" sz="1400" dirty="0"/>
              <a:t> </a:t>
            </a:r>
            <a:r>
              <a:rPr lang="de-DE" sz="1400" dirty="0" err="1"/>
              <a:t>ago</a:t>
            </a:r>
            <a:endParaRPr lang="de-DE" sz="1400" dirty="0"/>
          </a:p>
          <a:p>
            <a:r>
              <a:rPr lang="de-DE" sz="1400" dirty="0"/>
              <a:t>                </a:t>
            </a:r>
            <a:r>
              <a:rPr lang="de-DE" sz="1400" dirty="0" err="1"/>
              <a:t>must</a:t>
            </a:r>
            <a:r>
              <a:rPr lang="de-DE" sz="1400" dirty="0"/>
              <a:t> </a:t>
            </a:r>
            <a:r>
              <a:rPr lang="de-DE" sz="1400" dirty="0" err="1"/>
              <a:t>sum</a:t>
            </a:r>
            <a:r>
              <a:rPr lang="de-DE" sz="1400" dirty="0"/>
              <a:t> </a:t>
            </a:r>
            <a:r>
              <a:rPr lang="de-DE" sz="1400" dirty="0" err="1"/>
              <a:t>up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unity</a:t>
            </a:r>
            <a:r>
              <a:rPr lang="de-DE" sz="1400" dirty="0"/>
              <a:t> </a:t>
            </a:r>
          </a:p>
          <a:p>
            <a:endParaRPr lang="de-DE" sz="1400" dirty="0"/>
          </a:p>
          <a:p>
            <a:r>
              <a:rPr lang="de-DE" sz="1400" dirty="0" err="1"/>
              <a:t>If</a:t>
            </a:r>
            <a:r>
              <a:rPr lang="de-DE" sz="1400" dirty="0"/>
              <a:t> </a:t>
            </a:r>
            <a:r>
              <a:rPr lang="de-DE" sz="1400" dirty="0" err="1"/>
              <a:t>we</a:t>
            </a:r>
            <a:r>
              <a:rPr lang="de-DE" sz="1400" dirty="0"/>
              <a:t> </a:t>
            </a:r>
            <a:r>
              <a:rPr lang="de-DE" sz="1400" dirty="0" err="1"/>
              <a:t>choose</a:t>
            </a:r>
            <a:r>
              <a:rPr lang="de-DE" sz="1400" dirty="0"/>
              <a:t>:    </a:t>
            </a:r>
          </a:p>
          <a:p>
            <a:r>
              <a:rPr lang="de-DE" sz="1400" dirty="0"/>
              <a:t>                                                                  </a:t>
            </a:r>
            <a:r>
              <a:rPr lang="de-DE" sz="1400" dirty="0" err="1"/>
              <a:t>less</a:t>
            </a:r>
            <a:r>
              <a:rPr lang="de-DE" sz="1400" dirty="0"/>
              <a:t> </a:t>
            </a:r>
            <a:r>
              <a:rPr lang="de-DE" sz="1400" dirty="0" err="1"/>
              <a:t>weight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long</a:t>
            </a:r>
            <a:r>
              <a:rPr lang="de-DE" sz="1400" dirty="0"/>
              <a:t> </a:t>
            </a:r>
            <a:r>
              <a:rPr lang="de-DE" sz="1400" dirty="0" err="1"/>
              <a:t>ago</a:t>
            </a:r>
            <a:r>
              <a:rPr lang="de-DE" sz="1400" dirty="0"/>
              <a:t> </a:t>
            </a:r>
            <a:r>
              <a:rPr lang="de-DE" sz="1400" dirty="0" err="1"/>
              <a:t>observations</a:t>
            </a:r>
            <a:endParaRPr lang="de-DE" sz="1400" dirty="0"/>
          </a:p>
          <a:p>
            <a:r>
              <a:rPr lang="de-DE" sz="1400" dirty="0"/>
              <a:t>                         </a:t>
            </a:r>
            <a:r>
              <a:rPr lang="de-DE" sz="1400" dirty="0" err="1"/>
              <a:t>equally</a:t>
            </a:r>
            <a:r>
              <a:rPr lang="de-DE" sz="1400" dirty="0"/>
              <a:t> </a:t>
            </a:r>
            <a:r>
              <a:rPr lang="de-DE" sz="1400" dirty="0" err="1"/>
              <a:t>weighted</a:t>
            </a:r>
            <a:r>
              <a:rPr lang="de-DE" sz="1400" dirty="0"/>
              <a:t> </a:t>
            </a:r>
            <a:r>
              <a:rPr lang="de-DE" sz="1400" dirty="0" err="1"/>
              <a:t>average</a:t>
            </a:r>
            <a:endParaRPr lang="de-DE" sz="1400" dirty="0"/>
          </a:p>
        </p:txBody>
      </p:sp>
      <p:pic>
        <p:nvPicPr>
          <p:cNvPr id="41" name="Picture 4">
            <a:extLst>
              <a:ext uri="{FF2B5EF4-FFF2-40B4-BE49-F238E27FC236}">
                <a16:creationId xmlns:a16="http://schemas.microsoft.com/office/drawing/2014/main" id="{DEC615B9-8B22-94CB-6142-E62662CEB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792" y="5103602"/>
            <a:ext cx="396180" cy="2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>
            <a:extLst>
              <a:ext uri="{FF2B5EF4-FFF2-40B4-BE49-F238E27FC236}">
                <a16:creationId xmlns:a16="http://schemas.microsoft.com/office/drawing/2014/main" id="{B467FD2E-3A22-F097-2570-F65A5702F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06" y="5374240"/>
            <a:ext cx="707009" cy="17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8">
            <a:extLst>
              <a:ext uri="{FF2B5EF4-FFF2-40B4-BE49-F238E27FC236}">
                <a16:creationId xmlns:a16="http://schemas.microsoft.com/office/drawing/2014/main" id="{A6255D1D-8C60-9AD7-B519-9457E7B9B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255" y="5358514"/>
            <a:ext cx="590411" cy="39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0">
            <a:extLst>
              <a:ext uri="{FF2B5EF4-FFF2-40B4-BE49-F238E27FC236}">
                <a16:creationId xmlns:a16="http://schemas.microsoft.com/office/drawing/2014/main" id="{A434203F-6D7C-C4A3-1FCC-7BD7C0BC3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372" y="5972374"/>
            <a:ext cx="1676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2">
            <a:extLst>
              <a:ext uri="{FF2B5EF4-FFF2-40B4-BE49-F238E27FC236}">
                <a16:creationId xmlns:a16="http://schemas.microsoft.com/office/drawing/2014/main" id="{1C86F773-72FD-455F-9931-3BC326D9B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99" y="6139089"/>
            <a:ext cx="681140" cy="31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4">
            <a:extLst>
              <a:ext uri="{FF2B5EF4-FFF2-40B4-BE49-F238E27FC236}">
                <a16:creationId xmlns:a16="http://schemas.microsoft.com/office/drawing/2014/main" id="{F78050CE-67D4-F5CF-E646-52C31461D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289" y="4023253"/>
            <a:ext cx="29972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6">
            <a:extLst>
              <a:ext uri="{FF2B5EF4-FFF2-40B4-BE49-F238E27FC236}">
                <a16:creationId xmlns:a16="http://schemas.microsoft.com/office/drawing/2014/main" id="{758CC59B-E621-255E-8869-535726464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265" y="4394379"/>
            <a:ext cx="30607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8">
            <a:extLst>
              <a:ext uri="{FF2B5EF4-FFF2-40B4-BE49-F238E27FC236}">
                <a16:creationId xmlns:a16="http://schemas.microsoft.com/office/drawing/2014/main" id="{CFD71C08-1751-0AB5-9F1F-63B5869BA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418" y="5245007"/>
            <a:ext cx="2667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0">
            <a:extLst>
              <a:ext uri="{FF2B5EF4-FFF2-40B4-BE49-F238E27FC236}">
                <a16:creationId xmlns:a16="http://schemas.microsoft.com/office/drawing/2014/main" id="{11D719AB-82A4-3F82-997F-47A6551F6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918" y="5978961"/>
            <a:ext cx="447880" cy="19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2">
            <a:extLst>
              <a:ext uri="{FF2B5EF4-FFF2-40B4-BE49-F238E27FC236}">
                <a16:creationId xmlns:a16="http://schemas.microsoft.com/office/drawing/2014/main" id="{C0FFBD64-40D2-F02F-9EB9-C967CF224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507" y="6010474"/>
            <a:ext cx="4191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feld 50">
            <a:extLst>
              <a:ext uri="{FF2B5EF4-FFF2-40B4-BE49-F238E27FC236}">
                <a16:creationId xmlns:a16="http://schemas.microsoft.com/office/drawing/2014/main" id="{DABC7B35-7351-6917-D7E4-A283D963C821}"/>
              </a:ext>
            </a:extLst>
          </p:cNvPr>
          <p:cNvSpPr txBox="1"/>
          <p:nvPr/>
        </p:nvSpPr>
        <p:spPr>
          <a:xfrm>
            <a:off x="7823884" y="4682111"/>
            <a:ext cx="3789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Reduces to a simple recursive formula for updating volatility estimates: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941C48FF-3696-04D5-4131-F6EE5DF499D0}"/>
              </a:ext>
            </a:extLst>
          </p:cNvPr>
          <p:cNvSpPr txBox="1"/>
          <p:nvPr/>
        </p:nvSpPr>
        <p:spPr>
          <a:xfrm>
            <a:off x="7917003" y="5477777"/>
            <a:ext cx="37892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Central </a:t>
            </a:r>
            <a:r>
              <a:rPr lang="de-DE" sz="1400" dirty="0" err="1"/>
              <a:t>parameters</a:t>
            </a:r>
            <a:r>
              <a:rPr lang="de-DE" sz="1400" dirty="0"/>
              <a:t>:</a:t>
            </a:r>
          </a:p>
          <a:p>
            <a:r>
              <a:rPr lang="de-DE" sz="1400" dirty="0" err="1"/>
              <a:t>Estimate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      </a:t>
            </a:r>
            <a:r>
              <a:rPr lang="de-DE" sz="1400" dirty="0" err="1"/>
              <a:t>is</a:t>
            </a:r>
            <a:r>
              <a:rPr lang="de-DE" sz="1400" dirty="0"/>
              <a:t> </a:t>
            </a:r>
            <a:r>
              <a:rPr lang="de-DE" sz="1400" dirty="0" err="1"/>
              <a:t>made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day</a:t>
            </a:r>
            <a:r>
              <a:rPr lang="de-DE" sz="1400" dirty="0"/>
              <a:t> </a:t>
            </a:r>
            <a:r>
              <a:rPr lang="de-DE" sz="1400" dirty="0" err="1"/>
              <a:t>n</a:t>
            </a:r>
            <a:r>
              <a:rPr lang="de-DE" sz="1400" dirty="0"/>
              <a:t> (at end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day</a:t>
            </a:r>
            <a:r>
              <a:rPr lang="de-DE" sz="1400" dirty="0"/>
              <a:t> n-1) </a:t>
            </a:r>
            <a:r>
              <a:rPr lang="de-DE" sz="1400" dirty="0" err="1"/>
              <a:t>calculated</a:t>
            </a:r>
            <a:r>
              <a:rPr lang="de-DE" sz="1400" dirty="0"/>
              <a:t> </a:t>
            </a:r>
            <a:r>
              <a:rPr lang="de-DE" sz="1400" dirty="0" err="1"/>
              <a:t>from</a:t>
            </a:r>
            <a:r>
              <a:rPr lang="de-DE" sz="1400" dirty="0"/>
              <a:t>:</a:t>
            </a:r>
          </a:p>
        </p:txBody>
      </p:sp>
      <p:pic>
        <p:nvPicPr>
          <p:cNvPr id="53" name="Picture 24">
            <a:extLst>
              <a:ext uri="{FF2B5EF4-FFF2-40B4-BE49-F238E27FC236}">
                <a16:creationId xmlns:a16="http://schemas.microsoft.com/office/drawing/2014/main" id="{589115CC-B5BA-3A3D-3433-42BA3E896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040" y="5799212"/>
            <a:ext cx="203200" cy="13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hteck 30">
            <a:extLst>
              <a:ext uri="{FF2B5EF4-FFF2-40B4-BE49-F238E27FC236}">
                <a16:creationId xmlns:a16="http://schemas.microsoft.com/office/drawing/2014/main" id="{D7EE081C-6B31-FBA3-6C84-9ECE4FD787E0}"/>
              </a:ext>
            </a:extLst>
          </p:cNvPr>
          <p:cNvSpPr/>
          <p:nvPr/>
        </p:nvSpPr>
        <p:spPr>
          <a:xfrm>
            <a:off x="4656333" y="1136356"/>
            <a:ext cx="2053902" cy="46751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>
                <a:latin typeface="Optima" panose="02000503060000020004" pitchFamily="2" charset="0"/>
              </a:rPr>
              <a:t>Volatility models</a:t>
            </a:r>
          </a:p>
        </p:txBody>
      </p:sp>
    </p:spTree>
    <p:extLst>
      <p:ext uri="{BB962C8B-B14F-4D97-AF65-F5344CB8AC3E}">
        <p14:creationId xmlns:p14="http://schemas.microsoft.com/office/powerpoint/2010/main" val="35754805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5975895" cy="680805"/>
          </a:xfrm>
        </p:spPr>
        <p:txBody>
          <a:bodyPr>
            <a:normAutofit fontScale="90000"/>
          </a:bodyPr>
          <a:lstStyle/>
          <a:p>
            <a:r>
              <a:rPr lang="de-DE" sz="2400" b="1" dirty="0">
                <a:latin typeface="Optima" panose="02000503060000020004" pitchFamily="2" charset="0"/>
              </a:rPr>
              <a:t>Different </a:t>
            </a:r>
            <a:r>
              <a:rPr lang="de-DE" sz="2400" b="1" dirty="0" err="1">
                <a:latin typeface="Optima" panose="02000503060000020004" pitchFamily="2" charset="0"/>
              </a:rPr>
              <a:t>approaches</a:t>
            </a:r>
            <a:r>
              <a:rPr lang="de-DE" sz="2400" b="1" dirty="0">
                <a:latin typeface="Optima" panose="02000503060000020004" pitchFamily="2" charset="0"/>
              </a:rPr>
              <a:t> </a:t>
            </a:r>
            <a:r>
              <a:rPr lang="de-DE" sz="2400" b="1" dirty="0" err="1">
                <a:latin typeface="Optima" panose="02000503060000020004" pitchFamily="2" charset="0"/>
              </a:rPr>
              <a:t>for</a:t>
            </a:r>
            <a:r>
              <a:rPr lang="de-DE" sz="2400" b="1" dirty="0">
                <a:latin typeface="Optima" panose="02000503060000020004" pitchFamily="2" charset="0"/>
              </a:rPr>
              <a:t> Time Series </a:t>
            </a:r>
            <a:r>
              <a:rPr lang="de-DE" sz="2400" b="1" dirty="0" err="1">
                <a:latin typeface="Optima" panose="02000503060000020004" pitchFamily="2" charset="0"/>
              </a:rPr>
              <a:t>Analysation</a:t>
            </a:r>
            <a:endParaRPr lang="de-DE" sz="2400" b="1" dirty="0">
              <a:latin typeface="Optima" panose="02000503060000020004" pitchFamily="2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latin typeface="Optima" panose="02000503060000020004" pitchFamily="2" charset="0"/>
              </a:rPr>
              <a:t>Different </a:t>
            </a:r>
            <a:r>
              <a:rPr lang="de-DE" sz="1400" dirty="0" err="1">
                <a:latin typeface="Optima" panose="02000503060000020004" pitchFamily="2" charset="0"/>
              </a:rPr>
              <a:t>volatility</a:t>
            </a:r>
            <a:r>
              <a:rPr lang="de-DE" sz="1400" dirty="0">
                <a:latin typeface="Optima" panose="02000503060000020004" pitchFamily="2" charset="0"/>
              </a:rPr>
              <a:t> </a:t>
            </a:r>
            <a:r>
              <a:rPr lang="de-DE" sz="1400" dirty="0" err="1">
                <a:latin typeface="Optima" panose="02000503060000020004" pitchFamily="2" charset="0"/>
              </a:rPr>
              <a:t>models</a:t>
            </a:r>
            <a:r>
              <a:rPr lang="de-DE" sz="1400" dirty="0">
                <a:latin typeface="Optima" panose="02000503060000020004" pitchFamily="2" charset="0"/>
              </a:rPr>
              <a:t> in </a:t>
            </a:r>
            <a:r>
              <a:rPr lang="de-DE" sz="1400" dirty="0" err="1">
                <a:latin typeface="Optima" panose="02000503060000020004" pitchFamily="2" charset="0"/>
              </a:rPr>
              <a:t>detail</a:t>
            </a:r>
            <a:r>
              <a:rPr lang="de-DE" sz="1400" dirty="0">
                <a:latin typeface="Optima" panose="02000503060000020004" pitchFamily="2" charset="0"/>
              </a:rPr>
              <a:t> 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42</a:t>
            </a:fld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D7D4491-8D2B-604F-BA18-542F49645D5B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4219E096-8486-EC0B-F8CC-99FCB1124F2F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1704915" y="1616627"/>
            <a:ext cx="3978369" cy="1242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E09E29C6-433D-D492-518A-FB2B55E45207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5683284" y="1616627"/>
            <a:ext cx="3776850" cy="1242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hteck 54">
            <a:extLst>
              <a:ext uri="{FF2B5EF4-FFF2-40B4-BE49-F238E27FC236}">
                <a16:creationId xmlns:a16="http://schemas.microsoft.com/office/drawing/2014/main" id="{CA9EB07B-77BA-DE6C-D06F-66981BA4C3CF}"/>
              </a:ext>
            </a:extLst>
          </p:cNvPr>
          <p:cNvSpPr/>
          <p:nvPr/>
        </p:nvSpPr>
        <p:spPr>
          <a:xfrm>
            <a:off x="4656333" y="1149112"/>
            <a:ext cx="2053902" cy="46751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>
                <a:latin typeface="Optima" panose="02000503060000020004" pitchFamily="2" charset="0"/>
              </a:rPr>
              <a:t>Volatility models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B8502F2B-A135-AE6D-0B0E-9B0E94BCB92C}"/>
              </a:ext>
            </a:extLst>
          </p:cNvPr>
          <p:cNvSpPr txBox="1"/>
          <p:nvPr/>
        </p:nvSpPr>
        <p:spPr>
          <a:xfrm>
            <a:off x="269590" y="3144685"/>
            <a:ext cx="4822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>
                <a:latin typeface="Optima" panose="02000503060000020004" pitchFamily="2" charset="0"/>
              </a:rPr>
              <a:t>extension of the WMA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>
                <a:latin typeface="Optima" panose="02000503060000020004" pitchFamily="2" charset="0"/>
              </a:rPr>
              <a:t>assuming</a:t>
            </a:r>
            <a:r>
              <a:rPr lang="de-DE" sz="1200">
                <a:latin typeface="Optima" panose="02000503060000020004" pitchFamily="2" charset="0"/>
              </a:rPr>
              <a:t> that </a:t>
            </a:r>
            <a:r>
              <a:rPr lang="de-DE" sz="1200" err="1">
                <a:latin typeface="Optima" panose="02000503060000020004" pitchFamily="2" charset="0"/>
              </a:rPr>
              <a:t>there</a:t>
            </a:r>
            <a:r>
              <a:rPr lang="de-DE" sz="1200">
                <a:latin typeface="Optima" panose="02000503060000020004" pitchFamily="2" charset="0"/>
              </a:rPr>
              <a:t> is a long </a:t>
            </a:r>
            <a:r>
              <a:rPr lang="de-DE" sz="1200" err="1">
                <a:latin typeface="Optima" panose="02000503060000020004" pitchFamily="2" charset="0"/>
              </a:rPr>
              <a:t>run</a:t>
            </a:r>
            <a:r>
              <a:rPr lang="de-DE" sz="1200">
                <a:latin typeface="Optima" panose="02000503060000020004" pitchFamily="2" charset="0"/>
              </a:rPr>
              <a:t> average </a:t>
            </a:r>
            <a:r>
              <a:rPr lang="de-DE" sz="1200" err="1">
                <a:latin typeface="Optima" panose="02000503060000020004" pitchFamily="2" charset="0"/>
              </a:rPr>
              <a:t>variance</a:t>
            </a:r>
            <a:r>
              <a:rPr lang="de-DE" sz="1200">
                <a:latin typeface="Optima" panose="02000503060000020004" pitchFamily="2" charset="0"/>
              </a:rPr>
              <a:t>: V(L) which </a:t>
            </a:r>
            <a:r>
              <a:rPr lang="de-DE" sz="1200" err="1">
                <a:latin typeface="Optima" panose="02000503060000020004" pitchFamily="2" charset="0"/>
              </a:rPr>
              <a:t>should</a:t>
            </a:r>
            <a:r>
              <a:rPr lang="de-DE" sz="1200">
                <a:latin typeface="Optima" panose="02000503060000020004" pitchFamily="2" charset="0"/>
              </a:rPr>
              <a:t> be given </a:t>
            </a:r>
            <a:r>
              <a:rPr lang="de-DE" sz="1200" err="1">
                <a:latin typeface="Optima" panose="02000503060000020004" pitchFamily="2" charset="0"/>
              </a:rPr>
              <a:t>some</a:t>
            </a:r>
            <a:r>
              <a:rPr lang="de-DE" sz="1200">
                <a:latin typeface="Optima" panose="02000503060000020004" pitchFamily="2" charset="0"/>
              </a:rPr>
              <a:t> weight </a:t>
            </a:r>
            <a:r>
              <a:rPr lang="de-DE" sz="1200" err="1">
                <a:latin typeface="Optima" panose="02000503060000020004" pitchFamily="2" charset="0"/>
              </a:rPr>
              <a:t>y</a:t>
            </a:r>
            <a:r>
              <a:rPr lang="de-DE" sz="1200">
                <a:latin typeface="Optima" panose="02000503060000020004" pitchFamily="2" charset="0"/>
              </a:rPr>
              <a:t>:  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AE56377E-A6ED-4071-41DD-8C4BBE81A5FF}"/>
              </a:ext>
            </a:extLst>
          </p:cNvPr>
          <p:cNvSpPr/>
          <p:nvPr/>
        </p:nvSpPr>
        <p:spPr>
          <a:xfrm>
            <a:off x="677964" y="1783124"/>
            <a:ext cx="2053902" cy="130845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latin typeface="Optima" panose="02000503060000020004" pitchFamily="2" charset="0"/>
              </a:rPr>
              <a:t>Autogressive</a:t>
            </a:r>
            <a:r>
              <a:rPr lang="de-DE" sz="1400" dirty="0">
                <a:latin typeface="Optima" panose="02000503060000020004" pitchFamily="2" charset="0"/>
              </a:rPr>
              <a:t> </a:t>
            </a:r>
            <a:r>
              <a:rPr lang="de-DE" sz="1400" dirty="0" err="1">
                <a:latin typeface="Optima" panose="02000503060000020004" pitchFamily="2" charset="0"/>
              </a:rPr>
              <a:t>conditional</a:t>
            </a:r>
            <a:r>
              <a:rPr lang="de-DE" sz="1400" dirty="0">
                <a:latin typeface="Optima" panose="02000503060000020004" pitchFamily="2" charset="0"/>
              </a:rPr>
              <a:t> </a:t>
            </a:r>
            <a:r>
              <a:rPr lang="de-DE" sz="1400" dirty="0" err="1">
                <a:latin typeface="Optima" panose="02000503060000020004" pitchFamily="2" charset="0"/>
              </a:rPr>
              <a:t>heteroscedasticity</a:t>
            </a:r>
            <a:endParaRPr lang="de-DE" sz="1400" dirty="0">
              <a:latin typeface="Optima" panose="02000503060000020004" pitchFamily="2" charset="0"/>
            </a:endParaRPr>
          </a:p>
          <a:p>
            <a:pPr algn="ctr"/>
            <a:r>
              <a:rPr lang="de-DE" sz="1400" dirty="0">
                <a:latin typeface="Optima" panose="02000503060000020004" pitchFamily="2" charset="0"/>
              </a:rPr>
              <a:t>(ARCH)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CD86FE86-D6A0-DD60-027C-B95BF10BB01B}"/>
              </a:ext>
            </a:extLst>
          </p:cNvPr>
          <p:cNvSpPr/>
          <p:nvPr/>
        </p:nvSpPr>
        <p:spPr>
          <a:xfrm>
            <a:off x="8433183" y="1740882"/>
            <a:ext cx="2053902" cy="130845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>
                <a:latin typeface="Optima" panose="02000503060000020004" pitchFamily="2" charset="0"/>
              </a:rPr>
              <a:t> Generalized Autogressive conditional heteroscedasticity</a:t>
            </a:r>
          </a:p>
          <a:p>
            <a:pPr algn="ctr"/>
            <a:r>
              <a:rPr lang="de-DE" sz="1400">
                <a:latin typeface="Optima" panose="02000503060000020004" pitchFamily="2" charset="0"/>
              </a:rPr>
              <a:t>(GARCH)</a:t>
            </a:r>
          </a:p>
          <a:p>
            <a:pPr algn="ctr"/>
            <a:endParaRPr lang="de-DE" sz="1400">
              <a:latin typeface="Optima" panose="02000503060000020004" pitchFamily="2" charset="0"/>
            </a:endParaRPr>
          </a:p>
        </p:txBody>
      </p:sp>
      <p:pic>
        <p:nvPicPr>
          <p:cNvPr id="59" name="Picture 2">
            <a:extLst>
              <a:ext uri="{FF2B5EF4-FFF2-40B4-BE49-F238E27FC236}">
                <a16:creationId xmlns:a16="http://schemas.microsoft.com/office/drawing/2014/main" id="{DFF40D9D-C895-CA64-A925-E0531BC3A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022" y="3782569"/>
            <a:ext cx="2008582" cy="47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>
            <a:extLst>
              <a:ext uri="{FF2B5EF4-FFF2-40B4-BE49-F238E27FC236}">
                <a16:creationId xmlns:a16="http://schemas.microsoft.com/office/drawing/2014/main" id="{914A8E28-DE67-405E-F430-A075A3584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567" y="3454102"/>
            <a:ext cx="2290594" cy="31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">
            <a:extLst>
              <a:ext uri="{FF2B5EF4-FFF2-40B4-BE49-F238E27FC236}">
                <a16:creationId xmlns:a16="http://schemas.microsoft.com/office/drawing/2014/main" id="{B4AA1181-4AF1-49D7-9BA8-BF4D0A88E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299" y="4089854"/>
            <a:ext cx="1159275" cy="48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8">
            <a:extLst>
              <a:ext uri="{FF2B5EF4-FFF2-40B4-BE49-F238E27FC236}">
                <a16:creationId xmlns:a16="http://schemas.microsoft.com/office/drawing/2014/main" id="{21D0D703-2588-CD4B-D073-C5338F311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008" y="4608495"/>
            <a:ext cx="853116" cy="14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10">
            <a:extLst>
              <a:ext uri="{FF2B5EF4-FFF2-40B4-BE49-F238E27FC236}">
                <a16:creationId xmlns:a16="http://schemas.microsoft.com/office/drawing/2014/main" id="{24040173-B956-963C-07C0-6E596EFC4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183" y="4738019"/>
            <a:ext cx="1669116" cy="48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2">
            <a:extLst>
              <a:ext uri="{FF2B5EF4-FFF2-40B4-BE49-F238E27FC236}">
                <a16:creationId xmlns:a16="http://schemas.microsoft.com/office/drawing/2014/main" id="{5A6C6DFD-9456-EBE6-A25B-1820D039D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90" y="5423965"/>
            <a:ext cx="3707525" cy="17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feld 64">
            <a:extLst>
              <a:ext uri="{FF2B5EF4-FFF2-40B4-BE49-F238E27FC236}">
                <a16:creationId xmlns:a16="http://schemas.microsoft.com/office/drawing/2014/main" id="{B3FE5CBF-C875-9E00-B398-43E20BB311F3}"/>
              </a:ext>
            </a:extLst>
          </p:cNvPr>
          <p:cNvSpPr txBox="1"/>
          <p:nvPr/>
        </p:nvSpPr>
        <p:spPr>
          <a:xfrm>
            <a:off x="269965" y="4149111"/>
            <a:ext cx="378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>
                <a:latin typeface="Optima" panose="02000503060000020004" pitchFamily="2" charset="0"/>
              </a:rPr>
              <a:t>Weights </a:t>
            </a:r>
            <a:r>
              <a:rPr lang="de-DE" sz="1200" err="1">
                <a:latin typeface="Optima" panose="02000503060000020004" pitchFamily="2" charset="0"/>
              </a:rPr>
              <a:t>y</a:t>
            </a:r>
            <a:r>
              <a:rPr lang="de-DE" sz="1200">
                <a:latin typeface="Optima" panose="02000503060000020004" pitchFamily="2" charset="0"/>
              </a:rPr>
              <a:t> and alpha must sum up to: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185E22DD-0E64-168A-7F6D-6D5BF6992BE2}"/>
              </a:ext>
            </a:extLst>
          </p:cNvPr>
          <p:cNvSpPr txBox="1"/>
          <p:nvPr/>
        </p:nvSpPr>
        <p:spPr>
          <a:xfrm>
            <a:off x="269965" y="4498332"/>
            <a:ext cx="378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err="1">
                <a:latin typeface="Optima" panose="02000503060000020004" pitchFamily="2" charset="0"/>
              </a:rPr>
              <a:t>Defining</a:t>
            </a:r>
            <a:r>
              <a:rPr lang="de-DE" sz="1200">
                <a:latin typeface="Optima" panose="02000503060000020004" pitchFamily="2" charset="0"/>
              </a:rPr>
              <a:t>: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0D028086-3892-5E03-E18A-23659F15EDF4}"/>
              </a:ext>
            </a:extLst>
          </p:cNvPr>
          <p:cNvSpPr txBox="1"/>
          <p:nvPr/>
        </p:nvSpPr>
        <p:spPr>
          <a:xfrm>
            <a:off x="269590" y="4826284"/>
            <a:ext cx="378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>
                <a:latin typeface="Optima" panose="02000503060000020004" pitchFamily="2" charset="0"/>
              </a:rPr>
              <a:t>So we can </a:t>
            </a:r>
            <a:r>
              <a:rPr lang="de-DE" sz="1200" err="1">
                <a:latin typeface="Optima" panose="02000503060000020004" pitchFamily="2" charset="0"/>
              </a:rPr>
              <a:t>write</a:t>
            </a:r>
            <a:r>
              <a:rPr lang="de-DE" sz="1200">
                <a:latin typeface="Optima" panose="02000503060000020004" pitchFamily="2" charset="0"/>
              </a:rPr>
              <a:t>:</a:t>
            </a:r>
          </a:p>
        </p:txBody>
      </p:sp>
      <p:pic>
        <p:nvPicPr>
          <p:cNvPr id="68" name="Picture 14">
            <a:extLst>
              <a:ext uri="{FF2B5EF4-FFF2-40B4-BE49-F238E27FC236}">
                <a16:creationId xmlns:a16="http://schemas.microsoft.com/office/drawing/2014/main" id="{877D3C9C-C1FC-2FD4-35A2-4713578BF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840" y="3781002"/>
            <a:ext cx="3292587" cy="14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6">
            <a:extLst>
              <a:ext uri="{FF2B5EF4-FFF2-40B4-BE49-F238E27FC236}">
                <a16:creationId xmlns:a16="http://schemas.microsoft.com/office/drawing/2014/main" id="{E147BEAF-087A-7065-193B-4CBE17319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840" y="3986041"/>
            <a:ext cx="1478120" cy="15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8">
            <a:extLst>
              <a:ext uri="{FF2B5EF4-FFF2-40B4-BE49-F238E27FC236}">
                <a16:creationId xmlns:a16="http://schemas.microsoft.com/office/drawing/2014/main" id="{ACE46A18-F28E-D9C3-BBE3-CC8327E80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7683" y="4219230"/>
            <a:ext cx="1478120" cy="154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0">
            <a:extLst>
              <a:ext uri="{FF2B5EF4-FFF2-40B4-BE49-F238E27FC236}">
                <a16:creationId xmlns:a16="http://schemas.microsoft.com/office/drawing/2014/main" id="{F4CCC751-5E06-FC4A-ACB7-0202ECC3D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3151" y="4703789"/>
            <a:ext cx="2386831" cy="28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Geschweifte Klammer rechts 71">
            <a:extLst>
              <a:ext uri="{FF2B5EF4-FFF2-40B4-BE49-F238E27FC236}">
                <a16:creationId xmlns:a16="http://schemas.microsoft.com/office/drawing/2014/main" id="{E88E936F-6434-62EE-343D-A28B7E186456}"/>
              </a:ext>
            </a:extLst>
          </p:cNvPr>
          <p:cNvSpPr/>
          <p:nvPr/>
        </p:nvSpPr>
        <p:spPr>
          <a:xfrm rot="5400000">
            <a:off x="9244017" y="2875609"/>
            <a:ext cx="378372" cy="334644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latin typeface="Optima" panose="02000503060000020004" pitchFamily="2" charset="0"/>
            </a:endParaRPr>
          </a:p>
        </p:txBody>
      </p:sp>
      <p:pic>
        <p:nvPicPr>
          <p:cNvPr id="73" name="Picture 22">
            <a:extLst>
              <a:ext uri="{FF2B5EF4-FFF2-40B4-BE49-F238E27FC236}">
                <a16:creationId xmlns:a16="http://schemas.microsoft.com/office/drawing/2014/main" id="{2E8A300E-3ABD-A933-D38A-3B885D676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979" y="5164682"/>
            <a:ext cx="4077182" cy="33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4">
            <a:extLst>
              <a:ext uri="{FF2B5EF4-FFF2-40B4-BE49-F238E27FC236}">
                <a16:creationId xmlns:a16="http://schemas.microsoft.com/office/drawing/2014/main" id="{C90E5A8A-947C-82E5-ACFD-8E2AE92E8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592" y="5538316"/>
            <a:ext cx="2893947" cy="15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feld 74">
            <a:extLst>
              <a:ext uri="{FF2B5EF4-FFF2-40B4-BE49-F238E27FC236}">
                <a16:creationId xmlns:a16="http://schemas.microsoft.com/office/drawing/2014/main" id="{B6E0DAD5-D558-D065-F1FA-414297EC6E04}"/>
              </a:ext>
            </a:extLst>
          </p:cNvPr>
          <p:cNvSpPr txBox="1"/>
          <p:nvPr/>
        </p:nvSpPr>
        <p:spPr>
          <a:xfrm>
            <a:off x="6230762" y="5718546"/>
            <a:ext cx="4822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>
                <a:latin typeface="Optima" panose="02000503060000020004" pitchFamily="2" charset="0"/>
              </a:rPr>
              <a:t>Most </a:t>
            </a:r>
            <a:r>
              <a:rPr lang="de-DE" sz="1200" err="1">
                <a:latin typeface="Optima" panose="02000503060000020004" pitchFamily="2" charset="0"/>
              </a:rPr>
              <a:t>popular</a:t>
            </a:r>
            <a:r>
              <a:rPr lang="de-DE" sz="1200">
                <a:latin typeface="Optima" panose="02000503060000020004" pitchFamily="2" charset="0"/>
              </a:rPr>
              <a:t> model: </a:t>
            </a:r>
            <a:r>
              <a:rPr lang="de-DE" sz="1200" u="sng">
                <a:latin typeface="Optima" panose="02000503060000020004" pitchFamily="2" charset="0"/>
              </a:rPr>
              <a:t>GARCH(1,1) model</a:t>
            </a:r>
          </a:p>
        </p:txBody>
      </p:sp>
      <p:pic>
        <p:nvPicPr>
          <p:cNvPr id="76" name="Picture 26">
            <a:extLst>
              <a:ext uri="{FF2B5EF4-FFF2-40B4-BE49-F238E27FC236}">
                <a16:creationId xmlns:a16="http://schemas.microsoft.com/office/drawing/2014/main" id="{6709599F-AAD1-AC3A-08A1-DB0709577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5803" y="5758019"/>
            <a:ext cx="2277598" cy="19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8">
            <a:extLst>
              <a:ext uri="{FF2B5EF4-FFF2-40B4-BE49-F238E27FC236}">
                <a16:creationId xmlns:a16="http://schemas.microsoft.com/office/drawing/2014/main" id="{7FCC88B7-274D-9871-5049-18DDA8721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958" y="6053137"/>
            <a:ext cx="4430736" cy="16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30">
            <a:extLst>
              <a:ext uri="{FF2B5EF4-FFF2-40B4-BE49-F238E27FC236}">
                <a16:creationId xmlns:a16="http://schemas.microsoft.com/office/drawing/2014/main" id="{E6469EDF-BDE7-EE4C-4CF3-FAA64AA38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3518" y="6056043"/>
            <a:ext cx="931950" cy="15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32">
            <a:extLst>
              <a:ext uri="{FF2B5EF4-FFF2-40B4-BE49-F238E27FC236}">
                <a16:creationId xmlns:a16="http://schemas.microsoft.com/office/drawing/2014/main" id="{229CF27E-26F7-22A9-E939-D3CD8E6E2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029" y="6303362"/>
            <a:ext cx="8116923" cy="15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feld 79">
            <a:extLst>
              <a:ext uri="{FF2B5EF4-FFF2-40B4-BE49-F238E27FC236}">
                <a16:creationId xmlns:a16="http://schemas.microsoft.com/office/drawing/2014/main" id="{859D0BCA-D894-569F-2168-E6976A01E29F}"/>
              </a:ext>
            </a:extLst>
          </p:cNvPr>
          <p:cNvSpPr txBox="1"/>
          <p:nvPr/>
        </p:nvSpPr>
        <p:spPr>
          <a:xfrm>
            <a:off x="7507941" y="6464401"/>
            <a:ext cx="4822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>
                <a:latin typeface="Optima" panose="02000503060000020004" pitchFamily="2" charset="0"/>
              </a:rPr>
              <a:t>GARCH(1,1) = long </a:t>
            </a:r>
            <a:r>
              <a:rPr lang="de-DE" sz="1200" err="1">
                <a:latin typeface="Optima" panose="02000503060000020004" pitchFamily="2" charset="0"/>
              </a:rPr>
              <a:t>run</a:t>
            </a:r>
            <a:r>
              <a:rPr lang="de-DE" sz="1200">
                <a:latin typeface="Optima" panose="02000503060000020004" pitchFamily="2" charset="0"/>
              </a:rPr>
              <a:t> average </a:t>
            </a:r>
            <a:r>
              <a:rPr lang="de-DE" sz="1200" err="1">
                <a:latin typeface="Optima" panose="02000503060000020004" pitchFamily="2" charset="0"/>
              </a:rPr>
              <a:t>variance</a:t>
            </a:r>
            <a:r>
              <a:rPr lang="de-DE" sz="1200">
                <a:latin typeface="Optima" panose="02000503060000020004" pitchFamily="2" charset="0"/>
              </a:rPr>
              <a:t> + EWMA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357C68C0-DAB4-CE97-1F66-68DB526927E6}"/>
              </a:ext>
            </a:extLst>
          </p:cNvPr>
          <p:cNvSpPr txBox="1"/>
          <p:nvPr/>
        </p:nvSpPr>
        <p:spPr>
          <a:xfrm>
            <a:off x="7563843" y="3045206"/>
            <a:ext cx="4822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>
                <a:latin typeface="Optima" panose="02000503060000020004" pitchFamily="2" charset="0"/>
              </a:rPr>
              <a:t>Natural </a:t>
            </a:r>
            <a:r>
              <a:rPr lang="de-DE" sz="1200" dirty="0" err="1">
                <a:latin typeface="Optima" panose="02000503060000020004" pitchFamily="2" charset="0"/>
              </a:rPr>
              <a:t>generalization</a:t>
            </a:r>
            <a:r>
              <a:rPr lang="de-DE" sz="1200" dirty="0">
                <a:latin typeface="Optima" panose="02000503060000020004" pitchFamily="2" charset="0"/>
              </a:rPr>
              <a:t> </a:t>
            </a:r>
            <a:r>
              <a:rPr lang="de-DE" sz="1200" dirty="0" err="1">
                <a:latin typeface="Optima" panose="02000503060000020004" pitchFamily="2" charset="0"/>
              </a:rPr>
              <a:t>of</a:t>
            </a:r>
            <a:r>
              <a:rPr lang="de-DE" sz="1200" dirty="0">
                <a:latin typeface="Optima" panose="02000503060000020004" pitchFamily="2" charset="0"/>
              </a:rPr>
              <a:t> </a:t>
            </a:r>
            <a:r>
              <a:rPr lang="de-DE" sz="1200" dirty="0" err="1">
                <a:latin typeface="Optima" panose="02000503060000020004" pitchFamily="2" charset="0"/>
              </a:rPr>
              <a:t>the</a:t>
            </a:r>
            <a:r>
              <a:rPr lang="de-DE" sz="1200" dirty="0">
                <a:latin typeface="Optima" panose="02000503060000020004" pitchFamily="2" charset="0"/>
              </a:rPr>
              <a:t> ARCH(m) </a:t>
            </a:r>
            <a:r>
              <a:rPr lang="de-DE" sz="1200" dirty="0" err="1">
                <a:latin typeface="Optima" panose="02000503060000020004" pitchFamily="2" charset="0"/>
              </a:rPr>
              <a:t>is</a:t>
            </a:r>
            <a:r>
              <a:rPr lang="de-DE" sz="1200" dirty="0">
                <a:latin typeface="Optima" panose="02000503060000020004" pitchFamily="2" charset="0"/>
              </a:rPr>
              <a:t> </a:t>
            </a:r>
            <a:r>
              <a:rPr lang="de-DE" sz="1200" dirty="0" err="1">
                <a:latin typeface="Optima" panose="02000503060000020004" pitchFamily="2" charset="0"/>
              </a:rPr>
              <a:t>to</a:t>
            </a:r>
            <a:r>
              <a:rPr lang="de-DE" sz="1200" dirty="0">
                <a:latin typeface="Optima" panose="02000503060000020004" pitchFamily="2" charset="0"/>
              </a:rPr>
              <a:t> </a:t>
            </a:r>
            <a:r>
              <a:rPr lang="de-DE" sz="1200" dirty="0" err="1">
                <a:latin typeface="Optima" panose="02000503060000020004" pitchFamily="2" charset="0"/>
              </a:rPr>
              <a:t>incorporate</a:t>
            </a:r>
            <a:r>
              <a:rPr lang="de-DE" sz="1200" dirty="0">
                <a:latin typeface="Optima" panose="02000503060000020004" pitchFamily="2" charset="0"/>
              </a:rPr>
              <a:t> </a:t>
            </a:r>
            <a:r>
              <a:rPr lang="de-DE" sz="1200" dirty="0" err="1">
                <a:latin typeface="Optima" panose="02000503060000020004" pitchFamily="2" charset="0"/>
              </a:rPr>
              <a:t>the</a:t>
            </a:r>
            <a:r>
              <a:rPr lang="de-DE" sz="1200" dirty="0">
                <a:latin typeface="Optima" panose="02000503060000020004" pitchFamily="2" charset="0"/>
              </a:rPr>
              <a:t> last </a:t>
            </a:r>
            <a:r>
              <a:rPr lang="de-DE" sz="1200" dirty="0" err="1">
                <a:latin typeface="Optima" panose="02000503060000020004" pitchFamily="2" charset="0"/>
              </a:rPr>
              <a:t>q</a:t>
            </a:r>
            <a:r>
              <a:rPr lang="de-DE" sz="1200" dirty="0">
                <a:latin typeface="Optima" panose="02000503060000020004" pitchFamily="2" charset="0"/>
              </a:rPr>
              <a:t> </a:t>
            </a:r>
            <a:r>
              <a:rPr lang="de-DE" sz="1200" dirty="0" err="1">
                <a:latin typeface="Optima" panose="02000503060000020004" pitchFamily="2" charset="0"/>
              </a:rPr>
              <a:t>estimates</a:t>
            </a:r>
            <a:r>
              <a:rPr lang="de-DE" sz="1200" dirty="0">
                <a:latin typeface="Optima" panose="02000503060000020004" pitchFamily="2" charset="0"/>
              </a:rPr>
              <a:t> </a:t>
            </a:r>
            <a:r>
              <a:rPr lang="de-DE" sz="1200" dirty="0" err="1">
                <a:latin typeface="Optima" panose="02000503060000020004" pitchFamily="2" charset="0"/>
              </a:rPr>
              <a:t>of</a:t>
            </a:r>
            <a:r>
              <a:rPr lang="de-DE" sz="1200" dirty="0">
                <a:latin typeface="Optima" panose="02000503060000020004" pitchFamily="2" charset="0"/>
              </a:rPr>
              <a:t> </a:t>
            </a:r>
            <a:r>
              <a:rPr lang="de-DE" sz="1200" dirty="0" err="1">
                <a:latin typeface="Optima" panose="02000503060000020004" pitchFamily="2" charset="0"/>
              </a:rPr>
              <a:t>the</a:t>
            </a:r>
            <a:r>
              <a:rPr lang="de-DE" sz="1200" dirty="0">
                <a:latin typeface="Optima" panose="02000503060000020004" pitchFamily="2" charset="0"/>
              </a:rPr>
              <a:t> </a:t>
            </a:r>
            <a:r>
              <a:rPr lang="de-DE" sz="1200" dirty="0" err="1">
                <a:latin typeface="Optima" panose="02000503060000020004" pitchFamily="2" charset="0"/>
              </a:rPr>
              <a:t>variance</a:t>
            </a:r>
            <a:r>
              <a:rPr lang="de-DE" sz="1200" dirty="0">
                <a:latin typeface="Optima" panose="02000503060000020004" pitchFamily="2" charset="0"/>
              </a:rPr>
              <a:t> </a:t>
            </a:r>
            <a:r>
              <a:rPr lang="de-DE" sz="1200" dirty="0" err="1">
                <a:latin typeface="Optima" panose="02000503060000020004" pitchFamily="2" charset="0"/>
              </a:rPr>
              <a:t>as</a:t>
            </a:r>
            <a:r>
              <a:rPr lang="de-DE" sz="1200" dirty="0">
                <a:latin typeface="Optima" panose="02000503060000020004" pitchFamily="2" charset="0"/>
              </a:rPr>
              <a:t> </a:t>
            </a:r>
            <a:r>
              <a:rPr lang="de-DE" sz="1200" dirty="0" err="1">
                <a:latin typeface="Optima" panose="02000503060000020004" pitchFamily="2" charset="0"/>
              </a:rPr>
              <a:t>well</a:t>
            </a:r>
            <a:r>
              <a:rPr lang="de-DE" sz="1200" dirty="0">
                <a:latin typeface="Optima" panose="02000503060000020004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 err="1">
                <a:latin typeface="Optima" panose="02000503060000020004" pitchFamily="2" charset="0"/>
              </a:rPr>
              <a:t>Yields</a:t>
            </a:r>
            <a:r>
              <a:rPr lang="de-DE" sz="1200" dirty="0">
                <a:latin typeface="Optima" panose="02000503060000020004" pitchFamily="2" charset="0"/>
              </a:rPr>
              <a:t> </a:t>
            </a:r>
            <a:r>
              <a:rPr lang="de-DE" sz="1200" dirty="0" err="1">
                <a:latin typeface="Optima" panose="02000503060000020004" pitchFamily="2" charset="0"/>
              </a:rPr>
              <a:t>the</a:t>
            </a:r>
            <a:r>
              <a:rPr lang="de-DE" sz="1200" dirty="0">
                <a:latin typeface="Optima" panose="02000503060000020004" pitchFamily="2" charset="0"/>
              </a:rPr>
              <a:t> </a:t>
            </a:r>
            <a:r>
              <a:rPr lang="de-DE" sz="1200" dirty="0" err="1">
                <a:latin typeface="Optima" panose="02000503060000020004" pitchFamily="2" charset="0"/>
              </a:rPr>
              <a:t>model</a:t>
            </a:r>
            <a:r>
              <a:rPr lang="de-DE" sz="1200" dirty="0">
                <a:latin typeface="Optima" panose="02000503060000020004" pitchFamily="2" charset="0"/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22979816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5975895" cy="680805"/>
          </a:xfrm>
        </p:spPr>
        <p:txBody>
          <a:bodyPr>
            <a:normAutofit fontScale="90000"/>
          </a:bodyPr>
          <a:lstStyle/>
          <a:p>
            <a:r>
              <a:rPr lang="de-DE" sz="2400" b="1" dirty="0">
                <a:latin typeface="Optima" panose="02000503060000020004" pitchFamily="2" charset="0"/>
              </a:rPr>
              <a:t>Different </a:t>
            </a:r>
            <a:r>
              <a:rPr lang="de-DE" sz="2400" b="1" dirty="0" err="1">
                <a:latin typeface="Optima" panose="02000503060000020004" pitchFamily="2" charset="0"/>
              </a:rPr>
              <a:t>approaches</a:t>
            </a:r>
            <a:r>
              <a:rPr lang="de-DE" sz="2400" b="1" dirty="0">
                <a:latin typeface="Optima" panose="02000503060000020004" pitchFamily="2" charset="0"/>
              </a:rPr>
              <a:t> </a:t>
            </a:r>
            <a:r>
              <a:rPr lang="de-DE" sz="2400" b="1" dirty="0" err="1">
                <a:latin typeface="Optima" panose="02000503060000020004" pitchFamily="2" charset="0"/>
              </a:rPr>
              <a:t>for</a:t>
            </a:r>
            <a:r>
              <a:rPr lang="de-DE" sz="2400" b="1" dirty="0">
                <a:latin typeface="Optima" panose="02000503060000020004" pitchFamily="2" charset="0"/>
              </a:rPr>
              <a:t> Time Series </a:t>
            </a:r>
            <a:r>
              <a:rPr lang="de-DE" sz="2400" b="1" dirty="0" err="1">
                <a:latin typeface="Optima" panose="02000503060000020004" pitchFamily="2" charset="0"/>
              </a:rPr>
              <a:t>Analysation</a:t>
            </a:r>
            <a:endParaRPr lang="de-DE" sz="2400" b="1" dirty="0">
              <a:latin typeface="Optima" panose="02000503060000020004" pitchFamily="2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 err="1">
                <a:latin typeface="Optima" panose="02000503060000020004" pitchFamily="2" charset="0"/>
              </a:rPr>
              <a:t>Combining</a:t>
            </a:r>
            <a:r>
              <a:rPr lang="de-DE" sz="1400" dirty="0">
                <a:latin typeface="Optima" panose="02000503060000020004" pitchFamily="2" charset="0"/>
              </a:rPr>
              <a:t> </a:t>
            </a:r>
            <a:r>
              <a:rPr lang="de-DE" sz="1400" dirty="0" err="1">
                <a:latin typeface="Optima" panose="02000503060000020004" pitchFamily="2" charset="0"/>
              </a:rPr>
              <a:t>the</a:t>
            </a:r>
            <a:r>
              <a:rPr lang="de-DE" sz="1400" dirty="0">
                <a:latin typeface="Optima" panose="02000503060000020004" pitchFamily="2" charset="0"/>
              </a:rPr>
              <a:t> </a:t>
            </a:r>
            <a:r>
              <a:rPr lang="de-DE" sz="1400" dirty="0" err="1">
                <a:latin typeface="Optima" panose="02000503060000020004" pitchFamily="2" charset="0"/>
              </a:rPr>
              <a:t>implied</a:t>
            </a:r>
            <a:r>
              <a:rPr lang="de-DE" sz="1400" dirty="0">
                <a:latin typeface="Optima" panose="02000503060000020004" pitchFamily="2" charset="0"/>
              </a:rPr>
              <a:t> </a:t>
            </a:r>
            <a:r>
              <a:rPr lang="de-DE" sz="1400" dirty="0" err="1">
                <a:latin typeface="Optima" panose="02000503060000020004" pitchFamily="2" charset="0"/>
              </a:rPr>
              <a:t>volatility</a:t>
            </a:r>
            <a:r>
              <a:rPr lang="de-DE" sz="1400" dirty="0">
                <a:latin typeface="Optima" panose="02000503060000020004" pitchFamily="2" charset="0"/>
              </a:rPr>
              <a:t> </a:t>
            </a:r>
            <a:r>
              <a:rPr lang="de-DE" sz="1400" dirty="0" err="1">
                <a:latin typeface="Optima" panose="02000503060000020004" pitchFamily="2" charset="0"/>
              </a:rPr>
              <a:t>concept</a:t>
            </a:r>
            <a:r>
              <a:rPr lang="de-DE" sz="1400" dirty="0">
                <a:latin typeface="Optima" panose="02000503060000020004" pitchFamily="2" charset="0"/>
              </a:rPr>
              <a:t> and </a:t>
            </a:r>
            <a:r>
              <a:rPr lang="de-DE" sz="1400" dirty="0" err="1">
                <a:latin typeface="Optima" panose="02000503060000020004" pitchFamily="2" charset="0"/>
              </a:rPr>
              <a:t>volatility</a:t>
            </a:r>
            <a:r>
              <a:rPr lang="de-DE" sz="1400" dirty="0">
                <a:latin typeface="Optima" panose="02000503060000020004" pitchFamily="2" charset="0"/>
              </a:rPr>
              <a:t> </a:t>
            </a:r>
            <a:r>
              <a:rPr lang="de-DE" sz="1400" dirty="0" err="1">
                <a:latin typeface="Optima" panose="02000503060000020004" pitchFamily="2" charset="0"/>
              </a:rPr>
              <a:t>indices</a:t>
            </a:r>
            <a:r>
              <a:rPr lang="de-DE" sz="1400" dirty="0">
                <a:latin typeface="Optima" panose="02000503060000020004" pitchFamily="2" charset="0"/>
              </a:rPr>
              <a:t> 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43</a:t>
            </a:fld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D7D4491-8D2B-604F-BA18-542F49645D5B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33F622D1-4AB5-4338-93AE-F6054DC88C77}"/>
              </a:ext>
            </a:extLst>
          </p:cNvPr>
          <p:cNvSpPr txBox="1"/>
          <p:nvPr/>
        </p:nvSpPr>
        <p:spPr>
          <a:xfrm>
            <a:off x="106532" y="1250278"/>
            <a:ext cx="113900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 err="1"/>
              <a:t>Recap</a:t>
            </a:r>
            <a:r>
              <a:rPr lang="de-DE" u="sng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Implied</a:t>
            </a:r>
            <a:r>
              <a:rPr lang="de-DE" dirty="0"/>
              <a:t> </a:t>
            </a:r>
            <a:r>
              <a:rPr lang="de-DE" dirty="0" err="1"/>
              <a:t>volatility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volatility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gives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market</a:t>
            </a:r>
            <a:r>
              <a:rPr lang="de-DE" dirty="0"/>
              <a:t> </a:t>
            </a:r>
            <a:r>
              <a:rPr lang="de-DE" dirty="0" err="1"/>
              <a:t>price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option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substituted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pricing </a:t>
            </a:r>
            <a:r>
              <a:rPr lang="de-DE" dirty="0" err="1"/>
              <a:t>model</a:t>
            </a:r>
            <a:endParaRPr lang="de-DE" dirty="0"/>
          </a:p>
          <a:p>
            <a:endParaRPr lang="de-DE" dirty="0"/>
          </a:p>
          <a:p>
            <a:r>
              <a:rPr lang="de-DE" u="sng" dirty="0" err="1"/>
              <a:t>Example</a:t>
            </a:r>
            <a:r>
              <a:rPr lang="de-DE" u="sng" dirty="0"/>
              <a:t>:</a:t>
            </a:r>
          </a:p>
          <a:p>
            <a:r>
              <a:rPr lang="de-DE" dirty="0"/>
              <a:t>Price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european</a:t>
            </a:r>
            <a:r>
              <a:rPr lang="de-DE" dirty="0"/>
              <a:t> Call Option (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dividends</a:t>
            </a:r>
            <a:r>
              <a:rPr lang="de-DE" dirty="0"/>
              <a:t>) </a:t>
            </a:r>
            <a:r>
              <a:rPr lang="de-DE" dirty="0" err="1"/>
              <a:t>is</a:t>
            </a:r>
            <a:r>
              <a:rPr lang="de-DE" dirty="0"/>
              <a:t> C(S0)=1,875; S0=21; K=20; </a:t>
            </a:r>
            <a:r>
              <a:rPr lang="de-DE" dirty="0" err="1"/>
              <a:t>r</a:t>
            </a:r>
            <a:r>
              <a:rPr lang="de-DE" dirty="0"/>
              <a:t>=0,1; T=0,25</a:t>
            </a:r>
          </a:p>
        </p:txBody>
      </p:sp>
      <p:sp>
        <p:nvSpPr>
          <p:cNvPr id="38" name="Geschweifte Klammer rechts 37">
            <a:extLst>
              <a:ext uri="{FF2B5EF4-FFF2-40B4-BE49-F238E27FC236}">
                <a16:creationId xmlns:a16="http://schemas.microsoft.com/office/drawing/2014/main" id="{D299B983-D115-AC1B-0A42-A5364BFC872B}"/>
              </a:ext>
            </a:extLst>
          </p:cNvPr>
          <p:cNvSpPr/>
          <p:nvPr/>
        </p:nvSpPr>
        <p:spPr>
          <a:xfrm rot="5400000">
            <a:off x="4739109" y="-1519065"/>
            <a:ext cx="378372" cy="9425710"/>
          </a:xfrm>
          <a:prstGeom prst="rightBrac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3801B7A5-DECC-5B56-DCE9-00E85E5A0C86}"/>
              </a:ext>
            </a:extLst>
          </p:cNvPr>
          <p:cNvSpPr txBox="1"/>
          <p:nvPr/>
        </p:nvSpPr>
        <p:spPr>
          <a:xfrm>
            <a:off x="106532" y="3382977"/>
            <a:ext cx="113900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Implied</a:t>
            </a:r>
            <a:r>
              <a:rPr lang="de-DE" dirty="0"/>
              <a:t> </a:t>
            </a:r>
            <a:r>
              <a:rPr lang="de-DE" dirty="0" err="1"/>
              <a:t>volatility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Sigma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substituted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BSM </a:t>
            </a:r>
            <a:r>
              <a:rPr lang="de-DE" dirty="0" err="1"/>
              <a:t>formula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gives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C(S0)=1,875</a:t>
            </a:r>
          </a:p>
          <a:p>
            <a:endParaRPr lang="de-DE" dirty="0"/>
          </a:p>
          <a:p>
            <a:r>
              <a:rPr lang="de-DE" u="sng" dirty="0"/>
              <a:t>Central </a:t>
            </a:r>
            <a:r>
              <a:rPr lang="de-DE" u="sng" dirty="0" err="1"/>
              <a:t>problem</a:t>
            </a:r>
            <a:r>
              <a:rPr lang="de-DE" dirty="0"/>
              <a:t>: Not possible </a:t>
            </a:r>
            <a:r>
              <a:rPr lang="de-DE" dirty="0" err="1"/>
              <a:t>to</a:t>
            </a:r>
            <a:r>
              <a:rPr lang="de-DE" dirty="0"/>
              <a:t> just </a:t>
            </a:r>
            <a:r>
              <a:rPr lang="de-DE" dirty="0" err="1"/>
              <a:t>simply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BSM </a:t>
            </a:r>
            <a:r>
              <a:rPr lang="de-DE" dirty="0" err="1"/>
              <a:t>equation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Sigma</a:t>
            </a:r>
          </a:p>
          <a:p>
            <a:endParaRPr lang="de-DE" dirty="0"/>
          </a:p>
          <a:p>
            <a:r>
              <a:rPr lang="de-DE" u="sng" dirty="0"/>
              <a:t>Work </a:t>
            </a:r>
            <a:r>
              <a:rPr lang="de-DE" u="sng" dirty="0" err="1"/>
              <a:t>around</a:t>
            </a:r>
            <a:r>
              <a:rPr lang="de-DE" u="sng" dirty="0"/>
              <a:t> and </a:t>
            </a:r>
            <a:r>
              <a:rPr lang="de-DE" u="sng" dirty="0" err="1"/>
              <a:t>use</a:t>
            </a:r>
            <a:r>
              <a:rPr lang="de-DE" u="sng" dirty="0"/>
              <a:t> in </a:t>
            </a:r>
            <a:r>
              <a:rPr lang="de-DE" u="sng" dirty="0" err="1"/>
              <a:t>practice</a:t>
            </a:r>
            <a:r>
              <a:rPr lang="de-DE" u="sng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Implied</a:t>
            </a:r>
            <a:r>
              <a:rPr lang="de-DE" dirty="0"/>
              <a:t> </a:t>
            </a:r>
            <a:r>
              <a:rPr lang="de-DE" dirty="0" err="1"/>
              <a:t>volatility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monitor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market‘s</a:t>
            </a:r>
            <a:r>
              <a:rPr lang="de-DE" dirty="0"/>
              <a:t> </a:t>
            </a:r>
            <a:r>
              <a:rPr lang="de-DE" dirty="0" err="1"/>
              <a:t>opinion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volatility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particular</a:t>
            </a:r>
            <a:r>
              <a:rPr lang="de-DE" dirty="0"/>
              <a:t> stock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1D7F979B-66B7-3F4D-1173-F717C066B796}"/>
              </a:ext>
            </a:extLst>
          </p:cNvPr>
          <p:cNvSpPr/>
          <p:nvPr/>
        </p:nvSpPr>
        <p:spPr>
          <a:xfrm>
            <a:off x="1561229" y="5327548"/>
            <a:ext cx="3166556" cy="67009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Historical volatility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E302616D-A3E3-872A-25ED-1D8C9E45DF34}"/>
              </a:ext>
            </a:extLst>
          </p:cNvPr>
          <p:cNvSpPr/>
          <p:nvPr/>
        </p:nvSpPr>
        <p:spPr>
          <a:xfrm>
            <a:off x="6674767" y="5327548"/>
            <a:ext cx="3166556" cy="67009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Implied volatility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C13BB533-A159-0560-7F4B-6446599D1448}"/>
              </a:ext>
            </a:extLst>
          </p:cNvPr>
          <p:cNvSpPr txBox="1"/>
          <p:nvPr/>
        </p:nvSpPr>
        <p:spPr>
          <a:xfrm>
            <a:off x="2073804" y="6135944"/>
            <a:ext cx="214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err="1"/>
              <a:t>Backward</a:t>
            </a:r>
            <a:r>
              <a:rPr lang="de-DE"/>
              <a:t> </a:t>
            </a:r>
            <a:r>
              <a:rPr lang="de-DE" err="1"/>
              <a:t>looking</a:t>
            </a:r>
            <a:endParaRPr lang="de-DE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C7F6777D-273D-134E-53B2-BA33B5BD9E2D}"/>
              </a:ext>
            </a:extLst>
          </p:cNvPr>
          <p:cNvSpPr txBox="1"/>
          <p:nvPr/>
        </p:nvSpPr>
        <p:spPr>
          <a:xfrm>
            <a:off x="7187342" y="6135944"/>
            <a:ext cx="214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Forward </a:t>
            </a:r>
            <a:r>
              <a:rPr lang="de-DE" err="1"/>
              <a:t>looking</a:t>
            </a:r>
            <a:endParaRPr lang="de-DE"/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73C48C90-6475-0EDD-6210-D40BC7CD1435}"/>
              </a:ext>
            </a:extLst>
          </p:cNvPr>
          <p:cNvCxnSpPr>
            <a:cxnSpLocks/>
            <a:stCxn id="39" idx="2"/>
            <a:endCxn id="40" idx="0"/>
          </p:cNvCxnSpPr>
          <p:nvPr/>
        </p:nvCxnSpPr>
        <p:spPr>
          <a:xfrm flipH="1">
            <a:off x="3144507" y="5137303"/>
            <a:ext cx="2657051" cy="190245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543D8AB-06AA-1E8E-4314-324BD97A8096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>
          <a:xfrm>
            <a:off x="5801558" y="5137303"/>
            <a:ext cx="2456487" cy="190245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>
            <a:extLst>
              <a:ext uri="{FF2B5EF4-FFF2-40B4-BE49-F238E27FC236}">
                <a16:creationId xmlns:a16="http://schemas.microsoft.com/office/drawing/2014/main" id="{B8001695-41C8-52A4-BADD-719EEF77E5D5}"/>
              </a:ext>
            </a:extLst>
          </p:cNvPr>
          <p:cNvSpPr/>
          <p:nvPr/>
        </p:nvSpPr>
        <p:spPr>
          <a:xfrm>
            <a:off x="6536155" y="5151574"/>
            <a:ext cx="3582041" cy="135370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47272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5975895" cy="680805"/>
          </a:xfrm>
        </p:spPr>
        <p:txBody>
          <a:bodyPr>
            <a:normAutofit fontScale="90000"/>
          </a:bodyPr>
          <a:lstStyle/>
          <a:p>
            <a:r>
              <a:rPr lang="de-DE" sz="2400" b="1" dirty="0">
                <a:latin typeface="Optima" panose="02000503060000020004" pitchFamily="2" charset="0"/>
              </a:rPr>
              <a:t>Different </a:t>
            </a:r>
            <a:r>
              <a:rPr lang="de-DE" sz="2400" b="1" dirty="0" err="1">
                <a:latin typeface="Optima" panose="02000503060000020004" pitchFamily="2" charset="0"/>
              </a:rPr>
              <a:t>approaches</a:t>
            </a:r>
            <a:r>
              <a:rPr lang="de-DE" sz="2400" b="1" dirty="0">
                <a:latin typeface="Optima" panose="02000503060000020004" pitchFamily="2" charset="0"/>
              </a:rPr>
              <a:t> </a:t>
            </a:r>
            <a:r>
              <a:rPr lang="de-DE" sz="2400" b="1" dirty="0" err="1">
                <a:latin typeface="Optima" panose="02000503060000020004" pitchFamily="2" charset="0"/>
              </a:rPr>
              <a:t>for</a:t>
            </a:r>
            <a:r>
              <a:rPr lang="de-DE" sz="2400" b="1" dirty="0">
                <a:latin typeface="Optima" panose="02000503060000020004" pitchFamily="2" charset="0"/>
              </a:rPr>
              <a:t> Time Series </a:t>
            </a:r>
            <a:r>
              <a:rPr lang="de-DE" sz="2400" b="1" dirty="0" err="1">
                <a:latin typeface="Optima" panose="02000503060000020004" pitchFamily="2" charset="0"/>
              </a:rPr>
              <a:t>Analysation</a:t>
            </a:r>
            <a:endParaRPr lang="de-DE" sz="2400" b="1" dirty="0">
              <a:latin typeface="Optima" panose="02000503060000020004" pitchFamily="2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 err="1">
                <a:latin typeface="Optima" panose="02000503060000020004" pitchFamily="2" charset="0"/>
              </a:rPr>
              <a:t>Combining</a:t>
            </a:r>
            <a:r>
              <a:rPr lang="de-DE" sz="1400" dirty="0">
                <a:latin typeface="Optima" panose="02000503060000020004" pitchFamily="2" charset="0"/>
              </a:rPr>
              <a:t> </a:t>
            </a:r>
            <a:r>
              <a:rPr lang="de-DE" sz="1400" dirty="0" err="1">
                <a:latin typeface="Optima" panose="02000503060000020004" pitchFamily="2" charset="0"/>
              </a:rPr>
              <a:t>the</a:t>
            </a:r>
            <a:r>
              <a:rPr lang="de-DE" sz="1400" dirty="0">
                <a:latin typeface="Optima" panose="02000503060000020004" pitchFamily="2" charset="0"/>
              </a:rPr>
              <a:t> </a:t>
            </a:r>
            <a:r>
              <a:rPr lang="de-DE" sz="1400" dirty="0" err="1">
                <a:latin typeface="Optima" panose="02000503060000020004" pitchFamily="2" charset="0"/>
              </a:rPr>
              <a:t>implied</a:t>
            </a:r>
            <a:r>
              <a:rPr lang="de-DE" sz="1400" dirty="0">
                <a:latin typeface="Optima" panose="02000503060000020004" pitchFamily="2" charset="0"/>
              </a:rPr>
              <a:t> </a:t>
            </a:r>
            <a:r>
              <a:rPr lang="de-DE" sz="1400" dirty="0" err="1">
                <a:latin typeface="Optima" panose="02000503060000020004" pitchFamily="2" charset="0"/>
              </a:rPr>
              <a:t>volatility</a:t>
            </a:r>
            <a:r>
              <a:rPr lang="de-DE" sz="1400" dirty="0">
                <a:latin typeface="Optima" panose="02000503060000020004" pitchFamily="2" charset="0"/>
              </a:rPr>
              <a:t> </a:t>
            </a:r>
            <a:r>
              <a:rPr lang="de-DE" sz="1400" dirty="0" err="1">
                <a:latin typeface="Optima" panose="02000503060000020004" pitchFamily="2" charset="0"/>
              </a:rPr>
              <a:t>concept</a:t>
            </a:r>
            <a:r>
              <a:rPr lang="de-DE" sz="1400" dirty="0">
                <a:latin typeface="Optima" panose="02000503060000020004" pitchFamily="2" charset="0"/>
              </a:rPr>
              <a:t> and </a:t>
            </a:r>
            <a:r>
              <a:rPr lang="de-DE" sz="1400" dirty="0" err="1">
                <a:latin typeface="Optima" panose="02000503060000020004" pitchFamily="2" charset="0"/>
              </a:rPr>
              <a:t>volatility</a:t>
            </a:r>
            <a:r>
              <a:rPr lang="de-DE" sz="1400" dirty="0">
                <a:latin typeface="Optima" panose="02000503060000020004" pitchFamily="2" charset="0"/>
              </a:rPr>
              <a:t> </a:t>
            </a:r>
            <a:r>
              <a:rPr lang="de-DE" sz="1400" dirty="0" err="1">
                <a:latin typeface="Optima" panose="02000503060000020004" pitchFamily="2" charset="0"/>
              </a:rPr>
              <a:t>indices</a:t>
            </a:r>
            <a:r>
              <a:rPr lang="de-DE" sz="1400" dirty="0">
                <a:latin typeface="Optima" panose="02000503060000020004" pitchFamily="2" charset="0"/>
              </a:rPr>
              <a:t> 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44</a:t>
            </a:fld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D7D4491-8D2B-604F-BA18-542F49645D5B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FC4BCB50-71C7-12DC-E33F-41A3C0C4DDE4}"/>
              </a:ext>
            </a:extLst>
          </p:cNvPr>
          <p:cNvSpPr txBox="1"/>
          <p:nvPr/>
        </p:nvSpPr>
        <p:spPr>
          <a:xfrm>
            <a:off x="531100" y="1763250"/>
            <a:ext cx="1139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Traders </a:t>
            </a:r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implied</a:t>
            </a:r>
            <a:r>
              <a:rPr lang="de-DE" dirty="0"/>
              <a:t> </a:t>
            </a:r>
            <a:r>
              <a:rPr lang="de-DE" dirty="0" err="1"/>
              <a:t>volatility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</a:t>
            </a:r>
            <a:r>
              <a:rPr lang="de-DE" dirty="0" err="1"/>
              <a:t>option</a:t>
            </a:r>
            <a:r>
              <a:rPr lang="de-DE" dirty="0"/>
              <a:t> </a:t>
            </a:r>
            <a:r>
              <a:rPr lang="de-DE" dirty="0" err="1"/>
              <a:t>rather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price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volatility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convenient</a:t>
            </a:r>
            <a:r>
              <a:rPr lang="de-DE" dirty="0"/>
              <a:t>,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likely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variey</a:t>
            </a:r>
            <a:r>
              <a:rPr lang="de-DE" dirty="0"/>
              <a:t>,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 </a:t>
            </a:r>
            <a:r>
              <a:rPr lang="de-DE" dirty="0" err="1"/>
              <a:t>appropiate</a:t>
            </a:r>
            <a:r>
              <a:rPr lang="de-DE" dirty="0"/>
              <a:t> </a:t>
            </a:r>
            <a:r>
              <a:rPr lang="de-DE" dirty="0" err="1"/>
              <a:t>implied</a:t>
            </a:r>
            <a:r>
              <a:rPr lang="de-DE" dirty="0"/>
              <a:t> </a:t>
            </a:r>
            <a:r>
              <a:rPr lang="de-DE" dirty="0" err="1"/>
              <a:t>volatilities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options</a:t>
            </a:r>
            <a:endParaRPr lang="de-DE" dirty="0"/>
          </a:p>
        </p:txBody>
      </p:sp>
      <p:sp>
        <p:nvSpPr>
          <p:cNvPr id="20" name="Geschweifte Klammer rechts 19">
            <a:extLst>
              <a:ext uri="{FF2B5EF4-FFF2-40B4-BE49-F238E27FC236}">
                <a16:creationId xmlns:a16="http://schemas.microsoft.com/office/drawing/2014/main" id="{1F897C79-EDDB-8284-2AB3-EEEEE1A016BC}"/>
              </a:ext>
            </a:extLst>
          </p:cNvPr>
          <p:cNvSpPr/>
          <p:nvPr/>
        </p:nvSpPr>
        <p:spPr>
          <a:xfrm rot="5400000">
            <a:off x="5634580" y="-2546769"/>
            <a:ext cx="378372" cy="10367516"/>
          </a:xfrm>
          <a:prstGeom prst="rightBrac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BAFB6773-F8AB-A11F-6E5E-70116DCC49F9}"/>
              </a:ext>
            </a:extLst>
          </p:cNvPr>
          <p:cNvSpPr/>
          <p:nvPr/>
        </p:nvSpPr>
        <p:spPr>
          <a:xfrm>
            <a:off x="4240488" y="2914871"/>
            <a:ext cx="3166556" cy="67009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Use in volatility </a:t>
            </a:r>
            <a:r>
              <a:rPr lang="de-DE" err="1"/>
              <a:t>indices</a:t>
            </a:r>
            <a:endParaRPr lang="de-DE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0A29A57D-6219-F472-D95C-317FAB808E72}"/>
              </a:ext>
            </a:extLst>
          </p:cNvPr>
          <p:cNvSpPr txBox="1"/>
          <p:nvPr/>
        </p:nvSpPr>
        <p:spPr>
          <a:xfrm>
            <a:off x="531100" y="3895949"/>
            <a:ext cx="113900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Indices </a:t>
            </a:r>
            <a:r>
              <a:rPr lang="de-DE" dirty="0" err="1"/>
              <a:t>are</a:t>
            </a:r>
            <a:r>
              <a:rPr lang="de-DE" dirty="0"/>
              <a:t> designet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market‘s</a:t>
            </a:r>
            <a:r>
              <a:rPr lang="de-DE" dirty="0"/>
              <a:t> </a:t>
            </a:r>
            <a:r>
              <a:rPr lang="de-DE" dirty="0" err="1"/>
              <a:t>expectation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volatility</a:t>
            </a:r>
            <a:r>
              <a:rPr lang="de-DE" dirty="0"/>
              <a:t> </a:t>
            </a:r>
            <a:r>
              <a:rPr lang="de-DE" dirty="0" err="1"/>
              <a:t>implied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option</a:t>
            </a:r>
            <a:r>
              <a:rPr lang="de-DE" dirty="0"/>
              <a:t> </a:t>
            </a:r>
            <a:r>
              <a:rPr lang="de-DE" dirty="0" err="1"/>
              <a:t>prices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Most </a:t>
            </a:r>
            <a:r>
              <a:rPr lang="de-DE" dirty="0" err="1"/>
              <a:t>popular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: VIX (</a:t>
            </a:r>
            <a:r>
              <a:rPr lang="de-DE" dirty="0" err="1"/>
              <a:t>uses</a:t>
            </a:r>
            <a:r>
              <a:rPr lang="de-DE" dirty="0"/>
              <a:t> </a:t>
            </a:r>
            <a:r>
              <a:rPr lang="de-DE" dirty="0" err="1"/>
              <a:t>implied</a:t>
            </a:r>
            <a:r>
              <a:rPr lang="de-DE" dirty="0"/>
              <a:t> </a:t>
            </a:r>
            <a:r>
              <a:rPr lang="de-DE" dirty="0" err="1"/>
              <a:t>volatility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30 </a:t>
            </a:r>
            <a:r>
              <a:rPr lang="de-DE" dirty="0" err="1"/>
              <a:t>day</a:t>
            </a:r>
            <a:r>
              <a:rPr lang="de-DE" dirty="0"/>
              <a:t> </a:t>
            </a:r>
            <a:r>
              <a:rPr lang="de-DE" dirty="0" err="1"/>
              <a:t>options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S&amp;P 500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</a:t>
            </a:r>
            <a:r>
              <a:rPr lang="de-DE" dirty="0" err="1"/>
              <a:t>wide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calls</a:t>
            </a:r>
            <a:r>
              <a:rPr lang="de-DE" dirty="0"/>
              <a:t> and </a:t>
            </a:r>
            <a:r>
              <a:rPr lang="de-DE" dirty="0" err="1"/>
              <a:t>puts</a:t>
            </a:r>
            <a:r>
              <a:rPr lang="de-DE" dirty="0"/>
              <a:t>)</a:t>
            </a:r>
          </a:p>
          <a:p>
            <a:r>
              <a:rPr lang="de-DE" dirty="0"/>
              <a:t>     Other </a:t>
            </a:r>
            <a:r>
              <a:rPr lang="de-DE" dirty="0" err="1"/>
              <a:t>ones</a:t>
            </a:r>
            <a:r>
              <a:rPr lang="de-DE" dirty="0"/>
              <a:t>: VXN (on Nasdaq)</a:t>
            </a:r>
          </a:p>
          <a:p>
            <a:pPr>
              <a:tabLst>
                <a:tab pos="1198563" algn="l"/>
                <a:tab pos="1287463" algn="l"/>
                <a:tab pos="1420813" algn="l"/>
                <a:tab pos="2217738" algn="l"/>
              </a:tabLst>
            </a:pPr>
            <a:r>
              <a:rPr lang="de-DE" dirty="0"/>
              <a:t>			VXD (on Dow Jones)</a:t>
            </a:r>
          </a:p>
        </p:txBody>
      </p:sp>
    </p:spTree>
    <p:extLst>
      <p:ext uri="{BB962C8B-B14F-4D97-AF65-F5344CB8AC3E}">
        <p14:creationId xmlns:p14="http://schemas.microsoft.com/office/powerpoint/2010/main" val="36547379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5975895" cy="680805"/>
          </a:xfrm>
        </p:spPr>
        <p:txBody>
          <a:bodyPr>
            <a:normAutofit/>
          </a:bodyPr>
          <a:lstStyle/>
          <a:p>
            <a:r>
              <a:rPr lang="de-DE" sz="2400" b="1" dirty="0" err="1">
                <a:latin typeface="Optima" panose="02000503060000020004" pitchFamily="2" charset="0"/>
              </a:rPr>
              <a:t>Thank</a:t>
            </a:r>
            <a:r>
              <a:rPr lang="de-DE" sz="2400" b="1" dirty="0">
                <a:latin typeface="Optima" panose="02000503060000020004" pitchFamily="2" charset="0"/>
              </a:rPr>
              <a:t> </a:t>
            </a:r>
            <a:r>
              <a:rPr lang="de-DE" sz="2400" b="1" dirty="0" err="1">
                <a:latin typeface="Optima" panose="02000503060000020004" pitchFamily="2" charset="0"/>
              </a:rPr>
              <a:t>you</a:t>
            </a:r>
            <a:r>
              <a:rPr lang="de-DE" sz="2400" b="1" dirty="0">
                <a:latin typeface="Optima" panose="02000503060000020004" pitchFamily="2" charset="0"/>
              </a:rPr>
              <a:t>!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1400" dirty="0">
              <a:latin typeface="Optima" panose="02000503060000020004" pitchFamily="2" charset="0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3600"/>
          </a:xfrm>
        </p:spPr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45</a:t>
            </a:fld>
            <a:endParaRPr lang="de-DE"/>
          </a:p>
        </p:txBody>
      </p:sp>
      <p:sp>
        <p:nvSpPr>
          <p:cNvPr id="11" name="Inhaltsplatzhalter 7">
            <a:extLst>
              <a:ext uri="{FF2B5EF4-FFF2-40B4-BE49-F238E27FC236}">
                <a16:creationId xmlns:a16="http://schemas.microsoft.com/office/drawing/2014/main" id="{7E68DC34-09AA-4E4E-A41C-68A35ADAD254}"/>
              </a:ext>
            </a:extLst>
          </p:cNvPr>
          <p:cNvSpPr txBox="1">
            <a:spLocks/>
          </p:cNvSpPr>
          <p:nvPr/>
        </p:nvSpPr>
        <p:spPr>
          <a:xfrm>
            <a:off x="2840746" y="2742303"/>
            <a:ext cx="6510508" cy="2206767"/>
          </a:xfrm>
          <a:prstGeom prst="rect">
            <a:avLst/>
          </a:prstGeom>
        </p:spPr>
        <p:txBody>
          <a:bodyPr/>
          <a:lstStyle>
            <a:lvl1pPr marL="268288" indent="-268288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Optima"/>
                <a:ea typeface="+mn-ea"/>
                <a:cs typeface="+mn-cs"/>
              </a:defRPr>
            </a:lvl1pPr>
            <a:lvl2pPr marL="539750" indent="-27305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Symbol" panose="05050102010706020507" pitchFamily="18" charset="2"/>
              <a:buChar char="-"/>
              <a:defRPr sz="1800" i="0" kern="1200" baseline="0">
                <a:solidFill>
                  <a:schemeClr val="accent2"/>
                </a:solidFill>
                <a:latin typeface="Optima"/>
                <a:ea typeface="+mn-ea"/>
                <a:cs typeface="+mn-cs"/>
              </a:defRPr>
            </a:lvl2pPr>
            <a:lvl3pPr marL="719138" indent="-179388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Tx/>
              <a:buSzPct val="100000"/>
              <a:buFont typeface="Wingdings" pitchFamily="2" charset="2"/>
              <a:buChar char="§"/>
              <a:defRPr sz="1600" i="0" kern="1200">
                <a:solidFill>
                  <a:schemeClr val="tx1"/>
                </a:solidFill>
                <a:latin typeface="Optima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Wingdings" pitchFamily="2" charset="2"/>
              <a:buChar char="§"/>
              <a:defRPr sz="1400" i="0" kern="1200">
                <a:solidFill>
                  <a:schemeClr val="tx1"/>
                </a:solidFill>
                <a:latin typeface="Optima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Wingdings" pitchFamily="2" charset="2"/>
              <a:buChar char="§"/>
              <a:defRPr sz="1400" i="0" kern="1200">
                <a:solidFill>
                  <a:schemeClr val="tx1"/>
                </a:solidFill>
                <a:latin typeface="Optima"/>
                <a:ea typeface="+mn-ea"/>
                <a:cs typeface="+mn-cs"/>
              </a:defRPr>
            </a:lvl5pPr>
            <a:lvl6pPr marL="1076325" indent="-180975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Optima"/>
                <a:ea typeface="+mn-ea"/>
                <a:cs typeface="+mn-cs"/>
              </a:defRPr>
            </a:lvl6pPr>
            <a:lvl7pPr marL="1257300" indent="-180975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Optima"/>
                <a:ea typeface="+mn-ea"/>
                <a:cs typeface="+mn-cs"/>
              </a:defRPr>
            </a:lvl7pPr>
            <a:lvl8pPr marL="1438275" indent="-180975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Optima"/>
                <a:ea typeface="+mn-ea"/>
                <a:cs typeface="+mn-cs"/>
              </a:defRPr>
            </a:lvl8pPr>
            <a:lvl9pPr marL="1619250" indent="-180975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Optima"/>
                <a:ea typeface="+mn-ea"/>
                <a:cs typeface="+mn-cs"/>
              </a:defRPr>
            </a:lvl9pPr>
          </a:lstStyle>
          <a:p>
            <a:pPr marL="266700" lvl="1" indent="0" algn="ctr">
              <a:buNone/>
            </a:pPr>
            <a:r>
              <a:rPr lang="de-DE" sz="4000" b="1" dirty="0">
                <a:solidFill>
                  <a:schemeClr val="accent1"/>
                </a:solidFill>
              </a:rPr>
              <a:t>Many </a:t>
            </a:r>
            <a:r>
              <a:rPr lang="de-DE" sz="4000" b="1" dirty="0" err="1">
                <a:solidFill>
                  <a:schemeClr val="accent1"/>
                </a:solidFill>
              </a:rPr>
              <a:t>thanks</a:t>
            </a:r>
            <a:r>
              <a:rPr lang="de-DE" sz="4000" b="1" dirty="0">
                <a:solidFill>
                  <a:schemeClr val="accent1"/>
                </a:solidFill>
              </a:rPr>
              <a:t> </a:t>
            </a:r>
            <a:r>
              <a:rPr lang="de-DE" sz="4000" b="1" dirty="0" err="1">
                <a:solidFill>
                  <a:schemeClr val="accent1"/>
                </a:solidFill>
              </a:rPr>
              <a:t>for</a:t>
            </a:r>
            <a:endParaRPr lang="de-DE" sz="4000" b="1" dirty="0">
              <a:solidFill>
                <a:schemeClr val="accent1"/>
              </a:solidFill>
            </a:endParaRPr>
          </a:p>
          <a:p>
            <a:pPr marL="266700" lvl="1" indent="0" algn="ctr">
              <a:buNone/>
            </a:pPr>
            <a:r>
              <a:rPr lang="de-DE" sz="4000" b="1" dirty="0" err="1">
                <a:solidFill>
                  <a:schemeClr val="accent1"/>
                </a:solidFill>
              </a:rPr>
              <a:t>your</a:t>
            </a:r>
            <a:r>
              <a:rPr lang="de-DE" sz="4000" b="1" dirty="0">
                <a:solidFill>
                  <a:schemeClr val="accent1"/>
                </a:solidFill>
              </a:rPr>
              <a:t> </a:t>
            </a:r>
            <a:r>
              <a:rPr lang="de-DE" sz="4000" b="1" dirty="0" err="1">
                <a:solidFill>
                  <a:schemeClr val="accent1"/>
                </a:solidFill>
              </a:rPr>
              <a:t>attention</a:t>
            </a:r>
            <a:r>
              <a:rPr lang="de-DE" sz="4000" b="1" dirty="0">
                <a:solidFill>
                  <a:schemeClr val="accent1"/>
                </a:solidFill>
              </a:rPr>
              <a:t>!</a:t>
            </a:r>
            <a:endParaRPr lang="de-DE" sz="3600" b="1" dirty="0">
              <a:solidFill>
                <a:schemeClr val="accent1"/>
              </a:solidFill>
            </a:endParaRPr>
          </a:p>
          <a:p>
            <a:pPr algn="ctr"/>
            <a:endParaRPr lang="de-DE" dirty="0"/>
          </a:p>
          <a:p>
            <a:pPr marL="266700" lvl="1" indent="0" algn="ctr">
              <a:buFont typeface="Symbol" panose="05050102010706020507" pitchFamily="18" charset="2"/>
              <a:buNone/>
            </a:pPr>
            <a:endParaRPr lang="de-DE" sz="2400" dirty="0"/>
          </a:p>
          <a:p>
            <a:pPr marL="539750" lvl="2" indent="0" algn="ctr">
              <a:buFont typeface="Wingdings" pitchFamily="2" charset="2"/>
              <a:buNone/>
            </a:pPr>
            <a:endParaRPr lang="de-DE" sz="2000" dirty="0"/>
          </a:p>
          <a:p>
            <a:pPr marL="539750" lvl="2" indent="0" algn="ctr">
              <a:buFont typeface="Wingdings" pitchFamily="2" charset="2"/>
              <a:buNone/>
            </a:pPr>
            <a:endParaRPr lang="de-DE" sz="20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A0C0204-1A5E-7242-B91B-060762C61F55}"/>
              </a:ext>
            </a:extLst>
          </p:cNvPr>
          <p:cNvSpPr txBox="1"/>
          <p:nvPr/>
        </p:nvSpPr>
        <p:spPr>
          <a:xfrm>
            <a:off x="1078937" y="4949070"/>
            <a:ext cx="217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Robert Hennings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D3CCE463-48DD-C741-A328-31463EDB602A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027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5975895" cy="68080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de-DE" sz="2400" b="1" dirty="0" err="1">
                <a:latin typeface="Optima" panose="02000503060000020004" pitchFamily="2" charset="0"/>
              </a:rPr>
              <a:t>Determinants</a:t>
            </a:r>
            <a:r>
              <a:rPr lang="de-DE" sz="2400" b="1" dirty="0">
                <a:latin typeface="Optima" panose="02000503060000020004" pitchFamily="2" charset="0"/>
              </a:rPr>
              <a:t> </a:t>
            </a:r>
            <a:r>
              <a:rPr lang="de-DE" sz="2400" b="1" dirty="0" err="1">
                <a:latin typeface="Optima" panose="02000503060000020004" pitchFamily="2" charset="0"/>
              </a:rPr>
              <a:t>of</a:t>
            </a:r>
            <a:r>
              <a:rPr lang="de-DE" sz="2400" b="1" dirty="0">
                <a:latin typeface="Optima" panose="02000503060000020004" pitchFamily="2" charset="0"/>
              </a:rPr>
              <a:t> </a:t>
            </a:r>
            <a:r>
              <a:rPr lang="de-DE" sz="2400" b="1" dirty="0" err="1">
                <a:latin typeface="Optima" panose="02000503060000020004" pitchFamily="2" charset="0"/>
              </a:rPr>
              <a:t>the</a:t>
            </a:r>
            <a:r>
              <a:rPr lang="de-DE" sz="2400" b="1" dirty="0">
                <a:latin typeface="Optima" panose="02000503060000020004" pitchFamily="2" charset="0"/>
              </a:rPr>
              <a:t> </a:t>
            </a:r>
            <a:r>
              <a:rPr lang="de-DE" sz="2400" b="1" dirty="0" err="1">
                <a:latin typeface="Optima" panose="02000503060000020004" pitchFamily="2" charset="0"/>
              </a:rPr>
              <a:t>option</a:t>
            </a:r>
            <a:r>
              <a:rPr lang="de-DE" sz="2400" b="1" dirty="0">
                <a:latin typeface="Optima" panose="02000503060000020004" pitchFamily="2" charset="0"/>
              </a:rPr>
              <a:t> </a:t>
            </a:r>
            <a:r>
              <a:rPr lang="de-DE" sz="2400" b="1" dirty="0" err="1">
                <a:latin typeface="Optima" panose="02000503060000020004" pitchFamily="2" charset="0"/>
              </a:rPr>
              <a:t>price</a:t>
            </a:r>
            <a:endParaRPr lang="de-DE" sz="2400" b="1" dirty="0">
              <a:latin typeface="Optima" panose="02000503060000020004" pitchFamily="2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latin typeface="Optima" panose="02000503060000020004" pitchFamily="2" charset="0"/>
              </a:rPr>
              <a:t>The Black-Scholes-Merton Formula and ist </a:t>
            </a:r>
            <a:r>
              <a:rPr lang="de-DE" sz="1400" dirty="0" err="1">
                <a:latin typeface="Optima" panose="02000503060000020004" pitchFamily="2" charset="0"/>
              </a:rPr>
              <a:t>main</a:t>
            </a:r>
            <a:r>
              <a:rPr lang="de-DE" sz="1400" dirty="0">
                <a:latin typeface="Optima" panose="02000503060000020004" pitchFamily="2" charset="0"/>
              </a:rPr>
              <a:t> </a:t>
            </a:r>
            <a:r>
              <a:rPr lang="de-DE" sz="1400" dirty="0" err="1">
                <a:latin typeface="Optima" panose="02000503060000020004" pitchFamily="2" charset="0"/>
              </a:rPr>
              <a:t>parameters</a:t>
            </a:r>
            <a:endParaRPr lang="de-DE" sz="1400" dirty="0">
              <a:latin typeface="Optima" panose="02000503060000020004" pitchFamily="2" charset="0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5</a:t>
            </a:fld>
            <a:endParaRPr lang="de-DE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657AF6E0-C5B8-8E4A-8670-819C30E7FA68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ECE9338A-0D4D-110A-1E58-E22B6C4A0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3808" y="1637655"/>
            <a:ext cx="3944384" cy="2445959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FD35E95D-6C9B-52B6-D5B3-8AC502351243}"/>
              </a:ext>
            </a:extLst>
          </p:cNvPr>
          <p:cNvSpPr/>
          <p:nvPr/>
        </p:nvSpPr>
        <p:spPr>
          <a:xfrm>
            <a:off x="8537284" y="1575887"/>
            <a:ext cx="3375780" cy="580292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Optima" panose="02000503060000020004" pitchFamily="2" charset="0"/>
              </a:rPr>
              <a:t>Black-Scholes-Merton </a:t>
            </a:r>
            <a:r>
              <a:rPr lang="de-DE" dirty="0" err="1">
                <a:latin typeface="Optima" panose="02000503060000020004" pitchFamily="2" charset="0"/>
              </a:rPr>
              <a:t>formula</a:t>
            </a:r>
            <a:endParaRPr lang="de-DE" dirty="0">
              <a:latin typeface="Optima" panose="02000503060000020004" pitchFamily="2" charset="0"/>
            </a:endParaRPr>
          </a:p>
        </p:txBody>
      </p:sp>
      <p:sp>
        <p:nvSpPr>
          <p:cNvPr id="24" name="Geschweifte Klammer rechts 23">
            <a:extLst>
              <a:ext uri="{FF2B5EF4-FFF2-40B4-BE49-F238E27FC236}">
                <a16:creationId xmlns:a16="http://schemas.microsoft.com/office/drawing/2014/main" id="{112FF7B1-A05C-BA15-C86C-D83618F9084A}"/>
              </a:ext>
            </a:extLst>
          </p:cNvPr>
          <p:cNvSpPr/>
          <p:nvPr/>
        </p:nvSpPr>
        <p:spPr>
          <a:xfrm>
            <a:off x="8106480" y="1458937"/>
            <a:ext cx="351207" cy="782234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46A972ED-5591-46BA-4889-5E6F32E63DA4}"/>
              </a:ext>
            </a:extLst>
          </p:cNvPr>
          <p:cNvSpPr txBox="1"/>
          <p:nvPr/>
        </p:nvSpPr>
        <p:spPr>
          <a:xfrm>
            <a:off x="4069778" y="4128483"/>
            <a:ext cx="51874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/>
              <a:t>Illustration No.2): </a:t>
            </a:r>
            <a:endParaRPr lang="de-DE" sz="400" dirty="0">
              <a:solidFill>
                <a:srgbClr val="E50CBC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de-DE" sz="4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https://www.investresearch.net/wp-content/uploads/2014/02/Black-Scholes.png</a:t>
            </a:r>
            <a:endParaRPr lang="de-DE" sz="400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371015B-53D1-EFCD-F11D-9ED12921484A}"/>
              </a:ext>
            </a:extLst>
          </p:cNvPr>
          <p:cNvSpPr/>
          <p:nvPr/>
        </p:nvSpPr>
        <p:spPr>
          <a:xfrm>
            <a:off x="563881" y="4734824"/>
            <a:ext cx="2593731" cy="58029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(Current) Stock Price: S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DDCA7EE4-3CB3-0055-2085-998A03D102BB}"/>
              </a:ext>
            </a:extLst>
          </p:cNvPr>
          <p:cNvSpPr/>
          <p:nvPr/>
        </p:nvSpPr>
        <p:spPr>
          <a:xfrm>
            <a:off x="3307061" y="4734824"/>
            <a:ext cx="2593731" cy="58029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Volatility: 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5771EA7F-49A7-1A84-FE4A-2587D8A0F457}"/>
              </a:ext>
            </a:extLst>
          </p:cNvPr>
          <p:cNvSpPr/>
          <p:nvPr/>
        </p:nvSpPr>
        <p:spPr>
          <a:xfrm>
            <a:off x="6050241" y="4734824"/>
            <a:ext cx="2593731" cy="58029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Time to maturity: T-t 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2AEE2B3-0507-3A68-D7C8-914C295B921C}"/>
              </a:ext>
            </a:extLst>
          </p:cNvPr>
          <p:cNvSpPr/>
          <p:nvPr/>
        </p:nvSpPr>
        <p:spPr>
          <a:xfrm>
            <a:off x="8760069" y="4734824"/>
            <a:ext cx="2593731" cy="58029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Interest rate: r 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B59B33C4-7A30-AED9-CD62-57622F098BB8}"/>
              </a:ext>
            </a:extLst>
          </p:cNvPr>
          <p:cNvSpPr/>
          <p:nvPr/>
        </p:nvSpPr>
        <p:spPr>
          <a:xfrm>
            <a:off x="4753375" y="5497086"/>
            <a:ext cx="2593731" cy="58029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Strike price: K 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1C36705D-70A1-F062-7BFA-4B8C0CF60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264" y="4962836"/>
            <a:ext cx="179829" cy="14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056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5975895" cy="680805"/>
          </a:xfrm>
        </p:spPr>
        <p:txBody>
          <a:bodyPr>
            <a:normAutofit/>
          </a:bodyPr>
          <a:lstStyle/>
          <a:p>
            <a:r>
              <a:rPr lang="de-DE" sz="2400" b="1" dirty="0">
                <a:latin typeface="Optima" panose="02000503060000020004" pitchFamily="2" charset="0"/>
              </a:rPr>
              <a:t>Agenda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1400" dirty="0">
              <a:latin typeface="Optima" panose="02000503060000020004" pitchFamily="2" charset="0"/>
            </a:endParaRP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C75205A1-F89A-2546-B78A-90B33022B0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165029"/>
              </p:ext>
            </p:extLst>
          </p:nvPr>
        </p:nvGraphicFramePr>
        <p:xfrm>
          <a:off x="2600446" y="17632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6</a:t>
            </a:fld>
            <a:endParaRPr lang="de-DE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007C592-3C63-0847-9C38-1B755338D6E7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531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5975895" cy="680805"/>
          </a:xfrm>
        </p:spPr>
        <p:txBody>
          <a:bodyPr>
            <a:normAutofit/>
          </a:bodyPr>
          <a:lstStyle/>
          <a:p>
            <a:r>
              <a:rPr lang="de-DE" sz="2400" b="1" dirty="0">
                <a:latin typeface="Optima" panose="02000503060000020004" pitchFamily="2" charset="0"/>
              </a:rPr>
              <a:t>The </a:t>
            </a:r>
            <a:r>
              <a:rPr lang="de-DE" sz="2400" b="1" dirty="0" err="1">
                <a:latin typeface="Optima" panose="02000503060000020004" pitchFamily="2" charset="0"/>
              </a:rPr>
              <a:t>Greeks</a:t>
            </a:r>
            <a:endParaRPr lang="de-DE" sz="2400" b="1" dirty="0">
              <a:latin typeface="Optima" panose="02000503060000020004" pitchFamily="2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1400" dirty="0">
              <a:latin typeface="Optima" panose="02000503060000020004" pitchFamily="2" charset="0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7</a:t>
            </a:fld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D7D4491-8D2B-604F-BA18-542F49645D5B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3D160960-F2EB-0DA9-2AF8-B9214D8EB7F7}"/>
              </a:ext>
            </a:extLst>
          </p:cNvPr>
          <p:cNvSpPr/>
          <p:nvPr/>
        </p:nvSpPr>
        <p:spPr>
          <a:xfrm>
            <a:off x="267030" y="3713156"/>
            <a:ext cx="2593731" cy="58029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>
                <a:latin typeface="Optima" panose="02000503060000020004" pitchFamily="2" charset="0"/>
              </a:rPr>
              <a:t>(Current) Stock Price: S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CBB5E4D-727F-8271-24F2-D4321E8BA55A}"/>
              </a:ext>
            </a:extLst>
          </p:cNvPr>
          <p:cNvSpPr/>
          <p:nvPr/>
        </p:nvSpPr>
        <p:spPr>
          <a:xfrm>
            <a:off x="3353023" y="3713156"/>
            <a:ext cx="1406877" cy="58029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>
                <a:latin typeface="Optima" panose="02000503060000020004" pitchFamily="2" charset="0"/>
              </a:rPr>
              <a:t>Volatility: 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5B5E249-47B9-BC5A-C838-A6EF0E98A1BD}"/>
              </a:ext>
            </a:extLst>
          </p:cNvPr>
          <p:cNvSpPr/>
          <p:nvPr/>
        </p:nvSpPr>
        <p:spPr>
          <a:xfrm>
            <a:off x="5066260" y="3713156"/>
            <a:ext cx="2289834" cy="58029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>
                <a:latin typeface="Optima" panose="02000503060000020004" pitchFamily="2" charset="0"/>
              </a:rPr>
              <a:t>Time to maturity: T-t 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CCCD459-2CE2-5A60-19F4-8BCFC48E9786}"/>
              </a:ext>
            </a:extLst>
          </p:cNvPr>
          <p:cNvSpPr/>
          <p:nvPr/>
        </p:nvSpPr>
        <p:spPr>
          <a:xfrm>
            <a:off x="7842751" y="3713156"/>
            <a:ext cx="1686711" cy="58029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>
                <a:latin typeface="Optima" panose="02000503060000020004" pitchFamily="2" charset="0"/>
              </a:rPr>
              <a:t>Interest rate: r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41CAC50-DF85-6F0B-5472-C205A54DA50C}"/>
              </a:ext>
            </a:extLst>
          </p:cNvPr>
          <p:cNvSpPr/>
          <p:nvPr/>
        </p:nvSpPr>
        <p:spPr>
          <a:xfrm>
            <a:off x="10454708" y="3713156"/>
            <a:ext cx="1617462" cy="58029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>
                <a:latin typeface="Optima" panose="02000503060000020004" pitchFamily="2" charset="0"/>
              </a:rPr>
              <a:t>Strike price: K 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FECE5F9-AE97-60BB-36C0-AB5187FF6E6A}"/>
              </a:ext>
            </a:extLst>
          </p:cNvPr>
          <p:cNvSpPr/>
          <p:nvPr/>
        </p:nvSpPr>
        <p:spPr>
          <a:xfrm>
            <a:off x="267030" y="1566601"/>
            <a:ext cx="10187678" cy="497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ysClr val="windowText" lastClr="000000"/>
                </a:solidFill>
                <a:latin typeface="Optima" panose="02000503060000020004" pitchFamily="2" charset="0"/>
              </a:rPr>
              <a:t>Single </a:t>
            </a:r>
            <a:r>
              <a:rPr lang="de-DE" dirty="0" err="1">
                <a:solidFill>
                  <a:sysClr val="windowText" lastClr="000000"/>
                </a:solidFill>
                <a:latin typeface="Optima" panose="02000503060000020004" pitchFamily="2" charset="0"/>
              </a:rPr>
              <a:t>sensitivities</a:t>
            </a:r>
            <a:r>
              <a:rPr lang="de-DE" dirty="0">
                <a:solidFill>
                  <a:sysClr val="windowText" lastClr="000000"/>
                </a:solidFill>
                <a:latin typeface="Optima" panose="02000503060000020004" pitchFamily="2" charset="0"/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  <a:latin typeface="Optima" panose="02000503060000020004" pitchFamily="2" charset="0"/>
              </a:rPr>
              <a:t>of</a:t>
            </a:r>
            <a:r>
              <a:rPr lang="de-DE" dirty="0">
                <a:solidFill>
                  <a:sysClr val="windowText" lastClr="000000"/>
                </a:solidFill>
                <a:latin typeface="Optima" panose="02000503060000020004" pitchFamily="2" charset="0"/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  <a:latin typeface="Optima" panose="02000503060000020004" pitchFamily="2" charset="0"/>
              </a:rPr>
              <a:t>the</a:t>
            </a:r>
            <a:r>
              <a:rPr lang="de-DE" dirty="0">
                <a:solidFill>
                  <a:sysClr val="windowText" lastClr="000000"/>
                </a:solidFill>
                <a:latin typeface="Optima" panose="02000503060000020004" pitchFamily="2" charset="0"/>
              </a:rPr>
              <a:t> BSM </a:t>
            </a:r>
            <a:r>
              <a:rPr lang="de-DE" dirty="0" err="1">
                <a:solidFill>
                  <a:sysClr val="windowText" lastClr="000000"/>
                </a:solidFill>
                <a:latin typeface="Optima" panose="02000503060000020004" pitchFamily="2" charset="0"/>
              </a:rPr>
              <a:t>formula</a:t>
            </a:r>
            <a:r>
              <a:rPr lang="de-DE" dirty="0">
                <a:solidFill>
                  <a:sysClr val="windowText" lastClr="000000"/>
                </a:solidFill>
                <a:latin typeface="Optima" panose="02000503060000020004" pitchFamily="2" charset="0"/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  <a:latin typeface="Optima" panose="02000503060000020004" pitchFamily="2" charset="0"/>
              </a:rPr>
              <a:t>with</a:t>
            </a:r>
            <a:r>
              <a:rPr lang="de-DE" dirty="0">
                <a:solidFill>
                  <a:sysClr val="windowText" lastClr="000000"/>
                </a:solidFill>
                <a:latin typeface="Optima" panose="02000503060000020004" pitchFamily="2" charset="0"/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  <a:latin typeface="Optima" panose="02000503060000020004" pitchFamily="2" charset="0"/>
              </a:rPr>
              <a:t>respect</a:t>
            </a:r>
            <a:r>
              <a:rPr lang="de-DE" dirty="0">
                <a:solidFill>
                  <a:sysClr val="windowText" lastClr="000000"/>
                </a:solidFill>
                <a:latin typeface="Optima" panose="02000503060000020004" pitchFamily="2" charset="0"/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  <a:latin typeface="Optima" panose="02000503060000020004" pitchFamily="2" charset="0"/>
              </a:rPr>
              <a:t>to</a:t>
            </a:r>
            <a:r>
              <a:rPr lang="de-DE" dirty="0">
                <a:solidFill>
                  <a:sysClr val="windowText" lastClr="000000"/>
                </a:solidFill>
                <a:latin typeface="Optima" panose="02000503060000020004" pitchFamily="2" charset="0"/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  <a:latin typeface="Optima" panose="02000503060000020004" pitchFamily="2" charset="0"/>
              </a:rPr>
              <a:t>the</a:t>
            </a:r>
            <a:r>
              <a:rPr lang="de-DE" dirty="0">
                <a:solidFill>
                  <a:sysClr val="windowText" lastClr="000000"/>
                </a:solidFill>
                <a:latin typeface="Optima" panose="02000503060000020004" pitchFamily="2" charset="0"/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  <a:latin typeface="Optima" panose="02000503060000020004" pitchFamily="2" charset="0"/>
              </a:rPr>
              <a:t>factors</a:t>
            </a:r>
            <a:r>
              <a:rPr lang="de-DE" dirty="0">
                <a:solidFill>
                  <a:sysClr val="windowText" lastClr="000000"/>
                </a:solidFill>
                <a:latin typeface="Optima" panose="02000503060000020004" pitchFamily="2" charset="0"/>
              </a:rPr>
              <a:t> 1-4 (Strike </a:t>
            </a:r>
            <a:r>
              <a:rPr lang="de-DE" dirty="0" err="1">
                <a:solidFill>
                  <a:sysClr val="windowText" lastClr="000000"/>
                </a:solidFill>
                <a:latin typeface="Optima" panose="02000503060000020004" pitchFamily="2" charset="0"/>
              </a:rPr>
              <a:t>price</a:t>
            </a:r>
            <a:r>
              <a:rPr lang="de-DE" dirty="0">
                <a:solidFill>
                  <a:sysClr val="windowText" lastClr="000000"/>
                </a:solidFill>
                <a:latin typeface="Optima" panose="02000503060000020004" pitchFamily="2" charset="0"/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  <a:latin typeface="Optima" panose="02000503060000020004" pitchFamily="2" charset="0"/>
              </a:rPr>
              <a:t>excluded</a:t>
            </a:r>
            <a:r>
              <a:rPr lang="de-DE" dirty="0">
                <a:solidFill>
                  <a:sysClr val="windowText" lastClr="000000"/>
                </a:solidFill>
                <a:latin typeface="Optima" panose="02000503060000020004" pitchFamily="2" charset="0"/>
              </a:rPr>
              <a:t>):</a:t>
            </a: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4E703745-933D-CDCF-D8CB-31220D053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071" y="3931370"/>
            <a:ext cx="179829" cy="14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07A3B086-0212-1F62-ABE8-E97D5E6C31B3}"/>
              </a:ext>
            </a:extLst>
          </p:cNvPr>
          <p:cNvCxnSpPr>
            <a:stCxn id="16" idx="2"/>
            <a:endCxn id="11" idx="0"/>
          </p:cNvCxnSpPr>
          <p:nvPr/>
        </p:nvCxnSpPr>
        <p:spPr>
          <a:xfrm flipH="1">
            <a:off x="1563896" y="2064055"/>
            <a:ext cx="3796973" cy="1649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0C2CCF4-F8B0-B5FE-4F5A-D506D15D5602}"/>
              </a:ext>
            </a:extLst>
          </p:cNvPr>
          <p:cNvCxnSpPr>
            <a:cxnSpLocks/>
            <a:stCxn id="16" idx="2"/>
            <a:endCxn id="12" idx="0"/>
          </p:cNvCxnSpPr>
          <p:nvPr/>
        </p:nvCxnSpPr>
        <p:spPr>
          <a:xfrm flipH="1">
            <a:off x="4056462" y="2064055"/>
            <a:ext cx="1304407" cy="1649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059F851F-5936-0890-6F22-E043E8007A06}"/>
              </a:ext>
            </a:extLst>
          </p:cNvPr>
          <p:cNvCxnSpPr>
            <a:cxnSpLocks/>
            <a:stCxn id="16" idx="2"/>
            <a:endCxn id="13" idx="0"/>
          </p:cNvCxnSpPr>
          <p:nvPr/>
        </p:nvCxnSpPr>
        <p:spPr>
          <a:xfrm>
            <a:off x="5360869" y="2064055"/>
            <a:ext cx="850308" cy="1649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3D2411A4-B856-6BFE-05CC-D41EE528803E}"/>
              </a:ext>
            </a:extLst>
          </p:cNvPr>
          <p:cNvCxnSpPr>
            <a:cxnSpLocks/>
            <a:stCxn id="16" idx="2"/>
            <a:endCxn id="14" idx="0"/>
          </p:cNvCxnSpPr>
          <p:nvPr/>
        </p:nvCxnSpPr>
        <p:spPr>
          <a:xfrm>
            <a:off x="5360869" y="2064055"/>
            <a:ext cx="3325238" cy="1649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16FB030C-627A-ABB9-2A9A-6AA61915BE22}"/>
              </a:ext>
            </a:extLst>
          </p:cNvPr>
          <p:cNvCxnSpPr>
            <a:cxnSpLocks/>
            <a:stCxn id="16" idx="2"/>
            <a:endCxn id="15" idx="0"/>
          </p:cNvCxnSpPr>
          <p:nvPr/>
        </p:nvCxnSpPr>
        <p:spPr>
          <a:xfrm>
            <a:off x="5360869" y="2064055"/>
            <a:ext cx="5902570" cy="1649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058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5975895" cy="680805"/>
          </a:xfrm>
        </p:spPr>
        <p:txBody>
          <a:bodyPr>
            <a:normAutofit/>
          </a:bodyPr>
          <a:lstStyle/>
          <a:p>
            <a:r>
              <a:rPr lang="de-DE" sz="2400" b="1" dirty="0">
                <a:latin typeface="Optima" panose="02000503060000020004" pitchFamily="2" charset="0"/>
              </a:rPr>
              <a:t>The </a:t>
            </a:r>
            <a:r>
              <a:rPr lang="de-DE" sz="2400" b="1" dirty="0" err="1">
                <a:latin typeface="Optima" panose="02000503060000020004" pitchFamily="2" charset="0"/>
              </a:rPr>
              <a:t>Greeks</a:t>
            </a:r>
            <a:endParaRPr lang="de-DE" sz="2400" b="1" dirty="0">
              <a:latin typeface="Optima" panose="02000503060000020004" pitchFamily="2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1400" dirty="0">
              <a:latin typeface="Optima" panose="02000503060000020004" pitchFamily="2" charset="0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8</a:t>
            </a:fld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D7D4491-8D2B-604F-BA18-542F49645D5B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53A25B84-8ABD-4E27-9F1D-670C7D54BD54}"/>
              </a:ext>
            </a:extLst>
          </p:cNvPr>
          <p:cNvSpPr txBox="1"/>
          <p:nvPr/>
        </p:nvSpPr>
        <p:spPr>
          <a:xfrm>
            <a:off x="267030" y="5274648"/>
            <a:ext cx="449030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>
                <a:latin typeface="Optima" panose="02000503060000020004" pitchFamily="2" charset="0"/>
              </a:rPr>
              <a:t>Illustration No.2): Einführung in derivative Finanzinstrument Uni DUE Prof. Dr. Rüdiger Kiesel, Vorlesungsskript, F.7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EB60AFB-8C9D-F20C-8822-2BF6A205A97C}"/>
              </a:ext>
            </a:extLst>
          </p:cNvPr>
          <p:cNvSpPr txBox="1"/>
          <p:nvPr/>
        </p:nvSpPr>
        <p:spPr>
          <a:xfrm>
            <a:off x="6127703" y="5274648"/>
            <a:ext cx="449030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>
                <a:latin typeface="Optima" panose="02000503060000020004" pitchFamily="2" charset="0"/>
              </a:rPr>
              <a:t>Illustration No.3): Einführung in derivative Finanzinstrument Uni DUE Prof. Dr. Rüdiger Kiesel, Vorlesungsskript, F.8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BEBD251E-2630-BC74-6047-43CD71E65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703" y="1689836"/>
            <a:ext cx="5676900" cy="3556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FB2B244-B615-4102-551F-EA54C3E98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150" y="1689836"/>
            <a:ext cx="5317982" cy="329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71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DA787B-2279-8248-ACB3-5D0412DA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0" y="231963"/>
            <a:ext cx="8332800" cy="806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1A93A0-2E7F-6343-BBE0-751F8C1F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40" y="231963"/>
            <a:ext cx="2533526" cy="8012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3960D90-4731-334E-9B03-21BC4A3F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0" y="276045"/>
            <a:ext cx="5975895" cy="680805"/>
          </a:xfrm>
        </p:spPr>
        <p:txBody>
          <a:bodyPr>
            <a:normAutofit/>
          </a:bodyPr>
          <a:lstStyle/>
          <a:p>
            <a:r>
              <a:rPr lang="de-DE" sz="2400" b="1" dirty="0">
                <a:latin typeface="Optima" panose="02000503060000020004" pitchFamily="2" charset="0"/>
              </a:rPr>
              <a:t>The </a:t>
            </a:r>
            <a:r>
              <a:rPr lang="de-DE" sz="2400" b="1" dirty="0" err="1">
                <a:latin typeface="Optima" panose="02000503060000020004" pitchFamily="2" charset="0"/>
              </a:rPr>
              <a:t>Greeks</a:t>
            </a:r>
            <a:endParaRPr lang="de-DE" sz="2400" b="1" dirty="0">
              <a:latin typeface="Optima" panose="02000503060000020004" pitchFamily="2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B4E999-6A33-2F46-AA08-0EBB87DB7044}"/>
              </a:ext>
            </a:extLst>
          </p:cNvPr>
          <p:cNvSpPr/>
          <p:nvPr/>
        </p:nvSpPr>
        <p:spPr>
          <a:xfrm>
            <a:off x="267030" y="956850"/>
            <a:ext cx="11277136" cy="3781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1400" dirty="0">
              <a:latin typeface="Optima" panose="02000503060000020004" pitchFamily="2" charset="0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5A10FD-8D0D-1A43-941E-C5E714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EB1C-104F-E040-8C62-9ED0D26D027D}" type="datetime1">
              <a:rPr lang="de-DE" smtClean="0"/>
              <a:t>01.07.22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3EF1DC-8C95-2C42-91BC-7D8D8356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9DD-8CED-2442-A2AF-DE57A08AACE1}" type="slidenum">
              <a:rPr lang="de-DE" smtClean="0"/>
              <a:t>9</a:t>
            </a:fld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D7D4491-8D2B-604F-BA18-542F49645D5B}"/>
              </a:ext>
            </a:extLst>
          </p:cNvPr>
          <p:cNvCxnSpPr/>
          <p:nvPr/>
        </p:nvCxnSpPr>
        <p:spPr>
          <a:xfrm>
            <a:off x="1482068" y="6539696"/>
            <a:ext cx="952545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7DE85D53-E8E1-1C48-3A24-A6C4C42F7CE1}"/>
              </a:ext>
            </a:extLst>
          </p:cNvPr>
          <p:cNvSpPr txBox="1"/>
          <p:nvPr/>
        </p:nvSpPr>
        <p:spPr>
          <a:xfrm>
            <a:off x="6911481" y="1984700"/>
            <a:ext cx="363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Optima" panose="02000503060000020004" pitchFamily="2" charset="0"/>
              </a:rPr>
              <a:t>Interpretation </a:t>
            </a:r>
            <a:r>
              <a:rPr lang="de-DE" b="1" dirty="0" err="1">
                <a:latin typeface="Optima" panose="02000503060000020004" pitchFamily="2" charset="0"/>
              </a:rPr>
              <a:t>of</a:t>
            </a:r>
            <a:r>
              <a:rPr lang="de-DE" b="1" dirty="0">
                <a:latin typeface="Optima" panose="02000503060000020004" pitchFamily="2" charset="0"/>
              </a:rPr>
              <a:t> </a:t>
            </a:r>
            <a:r>
              <a:rPr lang="de-DE" b="1" dirty="0" err="1">
                <a:latin typeface="Optima" panose="02000503060000020004" pitchFamily="2" charset="0"/>
              </a:rPr>
              <a:t>the</a:t>
            </a:r>
            <a:r>
              <a:rPr lang="de-DE" b="1" dirty="0">
                <a:latin typeface="Optima" panose="02000503060000020004" pitchFamily="2" charset="0"/>
              </a:rPr>
              <a:t> </a:t>
            </a:r>
            <a:r>
              <a:rPr lang="de-DE" b="1" dirty="0" err="1">
                <a:latin typeface="Optima" panose="02000503060000020004" pitchFamily="2" charset="0"/>
              </a:rPr>
              <a:t>single</a:t>
            </a:r>
            <a:r>
              <a:rPr lang="de-DE" b="1" dirty="0">
                <a:latin typeface="Optima" panose="02000503060000020004" pitchFamily="2" charset="0"/>
              </a:rPr>
              <a:t> </a:t>
            </a:r>
            <a:r>
              <a:rPr lang="de-DE" b="1" dirty="0" err="1">
                <a:latin typeface="Optima" panose="02000503060000020004" pitchFamily="2" charset="0"/>
              </a:rPr>
              <a:t>factors</a:t>
            </a:r>
            <a:endParaRPr lang="de-DE" b="1" dirty="0">
              <a:latin typeface="Optima" panose="02000503060000020004" pitchFamily="2" charset="0"/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61DC941E-A088-1A8A-554C-F4A5D4765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70" y="2015102"/>
            <a:ext cx="5317982" cy="3297148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333D7D4-288D-A438-5184-7794FDB6EF31}"/>
              </a:ext>
            </a:extLst>
          </p:cNvPr>
          <p:cNvSpPr txBox="1"/>
          <p:nvPr/>
        </p:nvSpPr>
        <p:spPr>
          <a:xfrm>
            <a:off x="5815937" y="2710213"/>
            <a:ext cx="60857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3225" indent="-395288">
              <a:buFont typeface="Arial" panose="020B0604020202020204" pitchFamily="34" charset="0"/>
              <a:buChar char="•"/>
            </a:pP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Delta:    </a:t>
            </a:r>
            <a:r>
              <a:rPr lang="de-DE" dirty="0" err="1">
                <a:latin typeface="Optima" panose="02000503060000020004" pitchFamily="2" charset="0"/>
                <a:cs typeface="Arial" panose="020B0604020202020204" pitchFamily="34" charset="0"/>
              </a:rPr>
              <a:t>measures</a:t>
            </a: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Optima" panose="02000503060000020004" pitchFamily="2" charset="0"/>
                <a:cs typeface="Arial" panose="020B0604020202020204" pitchFamily="34" charset="0"/>
              </a:rPr>
              <a:t>the</a:t>
            </a: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Optima" panose="02000503060000020004" pitchFamily="2" charset="0"/>
                <a:cs typeface="Arial" panose="020B0604020202020204" pitchFamily="34" charset="0"/>
              </a:rPr>
              <a:t>change</a:t>
            </a: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 in </a:t>
            </a:r>
            <a:r>
              <a:rPr lang="de-DE" dirty="0" err="1">
                <a:latin typeface="Optima" panose="02000503060000020004" pitchFamily="2" charset="0"/>
                <a:cs typeface="Arial" panose="020B0604020202020204" pitchFamily="34" charset="0"/>
              </a:rPr>
              <a:t>the</a:t>
            </a: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Optima" panose="02000503060000020004" pitchFamily="2" charset="0"/>
                <a:cs typeface="Arial" panose="020B0604020202020204" pitchFamily="34" charset="0"/>
              </a:rPr>
              <a:t>option</a:t>
            </a: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Optima" panose="02000503060000020004" pitchFamily="2" charset="0"/>
                <a:cs typeface="Arial" panose="020B0604020202020204" pitchFamily="34" charset="0"/>
              </a:rPr>
              <a:t>price</a:t>
            </a: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Optima" panose="02000503060000020004" pitchFamily="2" charset="0"/>
                <a:cs typeface="Arial" panose="020B0604020202020204" pitchFamily="34" charset="0"/>
              </a:rPr>
              <a:t>with</a:t>
            </a: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 	     </a:t>
            </a:r>
            <a:r>
              <a:rPr lang="de-DE" dirty="0" err="1">
                <a:latin typeface="Optima" panose="02000503060000020004" pitchFamily="2" charset="0"/>
                <a:cs typeface="Arial" panose="020B0604020202020204" pitchFamily="34" charset="0"/>
              </a:rPr>
              <a:t>respect</a:t>
            </a: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Optima" panose="02000503060000020004" pitchFamily="2" charset="0"/>
                <a:cs typeface="Arial" panose="020B0604020202020204" pitchFamily="34" charset="0"/>
              </a:rPr>
              <a:t>to</a:t>
            </a: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Optima" panose="02000503060000020004" pitchFamily="2" charset="0"/>
                <a:cs typeface="Arial" panose="020B0604020202020204" pitchFamily="34" charset="0"/>
              </a:rPr>
              <a:t>the</a:t>
            </a: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Optima" panose="02000503060000020004" pitchFamily="2" charset="0"/>
                <a:cs typeface="Arial" panose="020B0604020202020204" pitchFamily="34" charset="0"/>
              </a:rPr>
              <a:t>change</a:t>
            </a: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 in </a:t>
            </a:r>
            <a:r>
              <a:rPr lang="de-DE" dirty="0" err="1">
                <a:latin typeface="Optima" panose="02000503060000020004" pitchFamily="2" charset="0"/>
                <a:cs typeface="Arial" panose="020B0604020202020204" pitchFamily="34" charset="0"/>
              </a:rPr>
              <a:t>the</a:t>
            </a: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Optima" panose="02000503060000020004" pitchFamily="2" charset="0"/>
                <a:cs typeface="Arial" panose="020B0604020202020204" pitchFamily="34" charset="0"/>
              </a:rPr>
              <a:t>underlying</a:t>
            </a: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latin typeface="Optima" panose="02000503060000020004" pitchFamily="2" charset="0"/>
                <a:cs typeface="Arial" panose="020B0604020202020204" pitchFamily="34" charset="0"/>
              </a:rPr>
              <a:t>price</a:t>
            </a:r>
            <a:r>
              <a:rPr lang="de-DE" b="1" dirty="0">
                <a:latin typeface="Optima" panose="02000503060000020004" pitchFamily="2" charset="0"/>
                <a:cs typeface="Arial" panose="020B0604020202020204" pitchFamily="34" charset="0"/>
              </a:rPr>
              <a:t> S</a:t>
            </a:r>
          </a:p>
          <a:p>
            <a:pPr marL="404813" indent="-404813">
              <a:buFont typeface="Arial" panose="020B0604020202020204" pitchFamily="34" charset="0"/>
              <a:buChar char="•"/>
            </a:pP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Vega:     </a:t>
            </a:r>
            <a:r>
              <a:rPr lang="de-DE" dirty="0" err="1">
                <a:latin typeface="Optima" panose="02000503060000020004" pitchFamily="2" charset="0"/>
                <a:cs typeface="Arial" panose="020B0604020202020204" pitchFamily="34" charset="0"/>
              </a:rPr>
              <a:t>measures</a:t>
            </a: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Optima" panose="02000503060000020004" pitchFamily="2" charset="0"/>
                <a:cs typeface="Arial" panose="020B0604020202020204" pitchFamily="34" charset="0"/>
              </a:rPr>
              <a:t>the</a:t>
            </a: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Optima" panose="02000503060000020004" pitchFamily="2" charset="0"/>
                <a:cs typeface="Arial" panose="020B0604020202020204" pitchFamily="34" charset="0"/>
              </a:rPr>
              <a:t>change</a:t>
            </a: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 in </a:t>
            </a:r>
            <a:r>
              <a:rPr lang="de-DE" dirty="0" err="1">
                <a:latin typeface="Optima" panose="02000503060000020004" pitchFamily="2" charset="0"/>
                <a:cs typeface="Arial" panose="020B0604020202020204" pitchFamily="34" charset="0"/>
              </a:rPr>
              <a:t>the</a:t>
            </a: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Optima" panose="02000503060000020004" pitchFamily="2" charset="0"/>
                <a:cs typeface="Arial" panose="020B0604020202020204" pitchFamily="34" charset="0"/>
              </a:rPr>
              <a:t>option</a:t>
            </a: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Optima" panose="02000503060000020004" pitchFamily="2" charset="0"/>
                <a:cs typeface="Arial" panose="020B0604020202020204" pitchFamily="34" charset="0"/>
              </a:rPr>
              <a:t>price</a:t>
            </a: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Optima" panose="02000503060000020004" pitchFamily="2" charset="0"/>
                <a:cs typeface="Arial" panose="020B0604020202020204" pitchFamily="34" charset="0"/>
              </a:rPr>
              <a:t>with</a:t>
            </a: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 	      </a:t>
            </a:r>
            <a:r>
              <a:rPr lang="de-DE" dirty="0" err="1">
                <a:latin typeface="Optima" panose="02000503060000020004" pitchFamily="2" charset="0"/>
                <a:cs typeface="Arial" panose="020B0604020202020204" pitchFamily="34" charset="0"/>
              </a:rPr>
              <a:t>respect</a:t>
            </a: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Optima" panose="02000503060000020004" pitchFamily="2" charset="0"/>
                <a:cs typeface="Arial" panose="020B0604020202020204" pitchFamily="34" charset="0"/>
              </a:rPr>
              <a:t>to</a:t>
            </a: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Optima" panose="02000503060000020004" pitchFamily="2" charset="0"/>
                <a:cs typeface="Arial" panose="020B0604020202020204" pitchFamily="34" charset="0"/>
              </a:rPr>
              <a:t>the</a:t>
            </a: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Optima" panose="02000503060000020004" pitchFamily="2" charset="0"/>
                <a:cs typeface="Arial" panose="020B0604020202020204" pitchFamily="34" charset="0"/>
              </a:rPr>
              <a:t>change</a:t>
            </a: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 in </a:t>
            </a:r>
            <a:r>
              <a:rPr lang="de-DE" dirty="0" err="1">
                <a:latin typeface="Optima" panose="02000503060000020004" pitchFamily="2" charset="0"/>
                <a:cs typeface="Arial" panose="020B0604020202020204" pitchFamily="34" charset="0"/>
              </a:rPr>
              <a:t>the</a:t>
            </a: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Optima" panose="02000503060000020004" pitchFamily="2" charset="0"/>
                <a:cs typeface="Arial" panose="020B0604020202020204" pitchFamily="34" charset="0"/>
              </a:rPr>
              <a:t>underlying</a:t>
            </a: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 	      	      </a:t>
            </a:r>
            <a:r>
              <a:rPr lang="de-DE" b="1" dirty="0" err="1">
                <a:latin typeface="Optima" panose="02000503060000020004" pitchFamily="2" charset="0"/>
                <a:cs typeface="Arial" panose="020B0604020202020204" pitchFamily="34" charset="0"/>
              </a:rPr>
              <a:t>volatility</a:t>
            </a:r>
            <a:endParaRPr lang="de-DE" b="1" dirty="0">
              <a:latin typeface="Optima" panose="02000503060000020004" pitchFamily="2" charset="0"/>
              <a:cs typeface="Arial" panose="020B0604020202020204" pitchFamily="34" charset="0"/>
            </a:endParaRPr>
          </a:p>
          <a:p>
            <a:pPr marL="404813" indent="-404813">
              <a:buFont typeface="Arial" panose="020B0604020202020204" pitchFamily="34" charset="0"/>
              <a:buChar char="•"/>
            </a:pP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Theta:    </a:t>
            </a:r>
            <a:r>
              <a:rPr lang="de-DE" dirty="0" err="1">
                <a:latin typeface="Optima" panose="02000503060000020004" pitchFamily="2" charset="0"/>
                <a:cs typeface="Arial" panose="020B0604020202020204" pitchFamily="34" charset="0"/>
              </a:rPr>
              <a:t>measures</a:t>
            </a: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Optima" panose="02000503060000020004" pitchFamily="2" charset="0"/>
                <a:cs typeface="Arial" panose="020B0604020202020204" pitchFamily="34" charset="0"/>
              </a:rPr>
              <a:t>the</a:t>
            </a: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Optima" panose="02000503060000020004" pitchFamily="2" charset="0"/>
                <a:cs typeface="Arial" panose="020B0604020202020204" pitchFamily="34" charset="0"/>
              </a:rPr>
              <a:t>change</a:t>
            </a: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 in </a:t>
            </a:r>
            <a:r>
              <a:rPr lang="de-DE" dirty="0" err="1">
                <a:latin typeface="Optima" panose="02000503060000020004" pitchFamily="2" charset="0"/>
                <a:cs typeface="Arial" panose="020B0604020202020204" pitchFamily="34" charset="0"/>
              </a:rPr>
              <a:t>the</a:t>
            </a: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Optima" panose="02000503060000020004" pitchFamily="2" charset="0"/>
                <a:cs typeface="Arial" panose="020B0604020202020204" pitchFamily="34" charset="0"/>
              </a:rPr>
              <a:t>option</a:t>
            </a: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Optima" panose="02000503060000020004" pitchFamily="2" charset="0"/>
                <a:cs typeface="Arial" panose="020B0604020202020204" pitchFamily="34" charset="0"/>
              </a:rPr>
              <a:t>price</a:t>
            </a: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Optima" panose="02000503060000020004" pitchFamily="2" charset="0"/>
                <a:cs typeface="Arial" panose="020B0604020202020204" pitchFamily="34" charset="0"/>
              </a:rPr>
              <a:t>with</a:t>
            </a: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 	      </a:t>
            </a:r>
            <a:r>
              <a:rPr lang="de-DE" dirty="0" err="1">
                <a:latin typeface="Optima" panose="02000503060000020004" pitchFamily="2" charset="0"/>
                <a:cs typeface="Arial" panose="020B0604020202020204" pitchFamily="34" charset="0"/>
              </a:rPr>
              <a:t>respect</a:t>
            </a: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Optima" panose="02000503060000020004" pitchFamily="2" charset="0"/>
                <a:cs typeface="Arial" panose="020B0604020202020204" pitchFamily="34" charset="0"/>
              </a:rPr>
              <a:t>to</a:t>
            </a: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Optima" panose="02000503060000020004" pitchFamily="2" charset="0"/>
                <a:cs typeface="Arial" panose="020B0604020202020204" pitchFamily="34" charset="0"/>
              </a:rPr>
              <a:t>the</a:t>
            </a: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Optima" panose="02000503060000020004" pitchFamily="2" charset="0"/>
                <a:cs typeface="Arial" panose="020B0604020202020204" pitchFamily="34" charset="0"/>
              </a:rPr>
              <a:t>change</a:t>
            </a: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 in </a:t>
            </a:r>
            <a:r>
              <a:rPr lang="de-DE" dirty="0" err="1">
                <a:latin typeface="Optima" panose="02000503060000020004" pitchFamily="2" charset="0"/>
                <a:cs typeface="Arial" panose="020B0604020202020204" pitchFamily="34" charset="0"/>
              </a:rPr>
              <a:t>the</a:t>
            </a: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 </a:t>
            </a:r>
            <a:r>
              <a:rPr lang="de-DE" b="1" dirty="0">
                <a:latin typeface="Optima" panose="02000503060000020004" pitchFamily="2" charset="0"/>
                <a:cs typeface="Arial" panose="020B0604020202020204" pitchFamily="34" charset="0"/>
              </a:rPr>
              <a:t>time </a:t>
            </a:r>
            <a:r>
              <a:rPr lang="de-DE" b="1" dirty="0" err="1">
                <a:latin typeface="Optima" panose="02000503060000020004" pitchFamily="2" charset="0"/>
                <a:cs typeface="Arial" panose="020B0604020202020204" pitchFamily="34" charset="0"/>
              </a:rPr>
              <a:t>to</a:t>
            </a:r>
            <a:r>
              <a:rPr lang="de-DE" b="1" dirty="0">
                <a:latin typeface="Optima" panose="02000503060000020004" pitchFamily="2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latin typeface="Optima" panose="02000503060000020004" pitchFamily="2" charset="0"/>
                <a:cs typeface="Arial" panose="020B0604020202020204" pitchFamily="34" charset="0"/>
              </a:rPr>
              <a:t>maturity</a:t>
            </a:r>
            <a:endParaRPr lang="de-DE" b="1" dirty="0">
              <a:latin typeface="Optima" panose="02000503060000020004" pitchFamily="2" charset="0"/>
              <a:cs typeface="Arial" panose="020B0604020202020204" pitchFamily="34" charset="0"/>
            </a:endParaRPr>
          </a:p>
          <a:p>
            <a:pPr marL="404813" indent="-404813">
              <a:buFont typeface="Arial" panose="020B0604020202020204" pitchFamily="34" charset="0"/>
              <a:buChar char="•"/>
            </a:pPr>
            <a:r>
              <a:rPr lang="de-DE" dirty="0" err="1">
                <a:latin typeface="Optima" panose="02000503060000020004" pitchFamily="2" charset="0"/>
                <a:cs typeface="Arial" panose="020B0604020202020204" pitchFamily="34" charset="0"/>
              </a:rPr>
              <a:t>Rho</a:t>
            </a: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:       </a:t>
            </a:r>
            <a:r>
              <a:rPr lang="de-DE" dirty="0" err="1">
                <a:latin typeface="Optima" panose="02000503060000020004" pitchFamily="2" charset="0"/>
                <a:cs typeface="Arial" panose="020B0604020202020204" pitchFamily="34" charset="0"/>
              </a:rPr>
              <a:t>measures</a:t>
            </a: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Optima" panose="02000503060000020004" pitchFamily="2" charset="0"/>
                <a:cs typeface="Arial" panose="020B0604020202020204" pitchFamily="34" charset="0"/>
              </a:rPr>
              <a:t>the</a:t>
            </a: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Optima" panose="02000503060000020004" pitchFamily="2" charset="0"/>
                <a:cs typeface="Arial" panose="020B0604020202020204" pitchFamily="34" charset="0"/>
              </a:rPr>
              <a:t>change</a:t>
            </a: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 in </a:t>
            </a:r>
            <a:r>
              <a:rPr lang="de-DE" dirty="0" err="1">
                <a:latin typeface="Optima" panose="02000503060000020004" pitchFamily="2" charset="0"/>
                <a:cs typeface="Arial" panose="020B0604020202020204" pitchFamily="34" charset="0"/>
              </a:rPr>
              <a:t>the</a:t>
            </a: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Optima" panose="02000503060000020004" pitchFamily="2" charset="0"/>
                <a:cs typeface="Arial" panose="020B0604020202020204" pitchFamily="34" charset="0"/>
              </a:rPr>
              <a:t>option</a:t>
            </a: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Optima" panose="02000503060000020004" pitchFamily="2" charset="0"/>
                <a:cs typeface="Arial" panose="020B0604020202020204" pitchFamily="34" charset="0"/>
              </a:rPr>
              <a:t>price</a:t>
            </a: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Optima" panose="02000503060000020004" pitchFamily="2" charset="0"/>
                <a:cs typeface="Arial" panose="020B0604020202020204" pitchFamily="34" charset="0"/>
              </a:rPr>
              <a:t>with</a:t>
            </a: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    	      </a:t>
            </a:r>
            <a:r>
              <a:rPr lang="de-DE" dirty="0" err="1">
                <a:latin typeface="Optima" panose="02000503060000020004" pitchFamily="2" charset="0"/>
                <a:cs typeface="Arial" panose="020B0604020202020204" pitchFamily="34" charset="0"/>
              </a:rPr>
              <a:t>respect</a:t>
            </a: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Optima" panose="02000503060000020004" pitchFamily="2" charset="0"/>
                <a:cs typeface="Arial" panose="020B0604020202020204" pitchFamily="34" charset="0"/>
              </a:rPr>
              <a:t>to</a:t>
            </a: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Optima" panose="02000503060000020004" pitchFamily="2" charset="0"/>
                <a:cs typeface="Arial" panose="020B0604020202020204" pitchFamily="34" charset="0"/>
              </a:rPr>
              <a:t>the</a:t>
            </a: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Optima" panose="02000503060000020004" pitchFamily="2" charset="0"/>
                <a:cs typeface="Arial" panose="020B0604020202020204" pitchFamily="34" charset="0"/>
              </a:rPr>
              <a:t>change</a:t>
            </a: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 in </a:t>
            </a:r>
            <a:r>
              <a:rPr lang="de-DE" dirty="0" err="1">
                <a:latin typeface="Optima" panose="02000503060000020004" pitchFamily="2" charset="0"/>
                <a:cs typeface="Arial" panose="020B0604020202020204" pitchFamily="34" charset="0"/>
              </a:rPr>
              <a:t>the</a:t>
            </a: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latin typeface="Optima" panose="02000503060000020004" pitchFamily="2" charset="0"/>
                <a:cs typeface="Arial" panose="020B0604020202020204" pitchFamily="34" charset="0"/>
              </a:rPr>
              <a:t>interset</a:t>
            </a:r>
            <a:r>
              <a:rPr lang="de-DE" b="1" dirty="0">
                <a:latin typeface="Optima" panose="02000503060000020004" pitchFamily="2" charset="0"/>
                <a:cs typeface="Arial" panose="020B0604020202020204" pitchFamily="34" charset="0"/>
              </a:rPr>
              <a:t> rate </a:t>
            </a:r>
            <a:r>
              <a:rPr lang="de-DE" b="1" dirty="0" err="1">
                <a:latin typeface="Optima" panose="02000503060000020004" pitchFamily="2" charset="0"/>
                <a:cs typeface="Arial" panose="020B0604020202020204" pitchFamily="34" charset="0"/>
              </a:rPr>
              <a:t>r</a:t>
            </a:r>
            <a:endParaRPr lang="de-DE" b="1" dirty="0">
              <a:latin typeface="Optima" panose="02000503060000020004" pitchFamily="2" charset="0"/>
              <a:cs typeface="Arial" panose="020B0604020202020204" pitchFamily="34" charset="0"/>
            </a:endParaRPr>
          </a:p>
          <a:p>
            <a:pPr marL="404813" indent="-404813">
              <a:buFont typeface="Arial" panose="020B0604020202020204" pitchFamily="34" charset="0"/>
              <a:buChar char="•"/>
            </a:pP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Gamma: </a:t>
            </a:r>
            <a:r>
              <a:rPr lang="de-DE" dirty="0" err="1">
                <a:latin typeface="Optima" panose="02000503060000020004" pitchFamily="2" charset="0"/>
                <a:cs typeface="Arial" panose="020B0604020202020204" pitchFamily="34" charset="0"/>
              </a:rPr>
              <a:t>measures</a:t>
            </a: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Optima" panose="02000503060000020004" pitchFamily="2" charset="0"/>
                <a:cs typeface="Arial" panose="020B0604020202020204" pitchFamily="34" charset="0"/>
              </a:rPr>
              <a:t>the</a:t>
            </a: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Optima" panose="02000503060000020004" pitchFamily="2" charset="0"/>
                <a:cs typeface="Arial" panose="020B0604020202020204" pitchFamily="34" charset="0"/>
              </a:rPr>
              <a:t>change</a:t>
            </a: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 in </a:t>
            </a:r>
            <a:r>
              <a:rPr lang="de-DE" dirty="0" err="1">
                <a:latin typeface="Optima" panose="02000503060000020004" pitchFamily="2" charset="0"/>
                <a:cs typeface="Arial" panose="020B0604020202020204" pitchFamily="34" charset="0"/>
              </a:rPr>
              <a:t>the</a:t>
            </a: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latin typeface="Optima" panose="02000503060000020004" pitchFamily="2" charset="0"/>
                <a:cs typeface="Arial" panose="020B0604020202020204" pitchFamily="34" charset="0"/>
              </a:rPr>
              <a:t>options</a:t>
            </a:r>
            <a:r>
              <a:rPr lang="de-DE" b="1" dirty="0">
                <a:latin typeface="Optima" panose="02000503060000020004" pitchFamily="2" charset="0"/>
                <a:cs typeface="Arial" panose="020B0604020202020204" pitchFamily="34" charset="0"/>
              </a:rPr>
              <a:t> Delta</a:t>
            </a: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  	       </a:t>
            </a:r>
            <a:r>
              <a:rPr lang="de-DE" dirty="0" err="1">
                <a:latin typeface="Optima" panose="02000503060000020004" pitchFamily="2" charset="0"/>
                <a:cs typeface="Arial" panose="020B0604020202020204" pitchFamily="34" charset="0"/>
              </a:rPr>
              <a:t>with</a:t>
            </a: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Optima" panose="02000503060000020004" pitchFamily="2" charset="0"/>
                <a:cs typeface="Arial" panose="020B0604020202020204" pitchFamily="34" charset="0"/>
              </a:rPr>
              <a:t>respect</a:t>
            </a: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Optima" panose="02000503060000020004" pitchFamily="2" charset="0"/>
                <a:cs typeface="Arial" panose="020B0604020202020204" pitchFamily="34" charset="0"/>
              </a:rPr>
              <a:t>to</a:t>
            </a: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Optima" panose="02000503060000020004" pitchFamily="2" charset="0"/>
                <a:cs typeface="Arial" panose="020B0604020202020204" pitchFamily="34" charset="0"/>
              </a:rPr>
              <a:t>the</a:t>
            </a: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Optima" panose="02000503060000020004" pitchFamily="2" charset="0"/>
                <a:cs typeface="Arial" panose="020B0604020202020204" pitchFamily="34" charset="0"/>
              </a:rPr>
              <a:t>change</a:t>
            </a: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 in </a:t>
            </a:r>
            <a:r>
              <a:rPr lang="de-DE" dirty="0" err="1">
                <a:latin typeface="Optima" panose="02000503060000020004" pitchFamily="2" charset="0"/>
                <a:cs typeface="Arial" panose="020B0604020202020204" pitchFamily="34" charset="0"/>
              </a:rPr>
              <a:t>the</a:t>
            </a: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Optima" panose="02000503060000020004" pitchFamily="2" charset="0"/>
                <a:cs typeface="Arial" panose="020B0604020202020204" pitchFamily="34" charset="0"/>
              </a:rPr>
              <a:t>underlying</a:t>
            </a:r>
            <a:r>
              <a:rPr lang="de-DE" dirty="0">
                <a:latin typeface="Optima" panose="02000503060000020004" pitchFamily="2" charset="0"/>
                <a:cs typeface="Arial" panose="020B0604020202020204" pitchFamily="34" charset="0"/>
              </a:rPr>
              <a:t> 	       </a:t>
            </a:r>
            <a:r>
              <a:rPr lang="de-DE" b="1" dirty="0" err="1">
                <a:latin typeface="Optima" panose="02000503060000020004" pitchFamily="2" charset="0"/>
                <a:cs typeface="Arial" panose="020B0604020202020204" pitchFamily="34" charset="0"/>
              </a:rPr>
              <a:t>price</a:t>
            </a:r>
            <a:r>
              <a:rPr lang="de-DE" b="1" dirty="0">
                <a:latin typeface="Optima" panose="02000503060000020004" pitchFamily="2" charset="0"/>
                <a:cs typeface="Arial" panose="020B0604020202020204" pitchFamily="34" charset="0"/>
              </a:rPr>
              <a:t> S</a:t>
            </a:r>
          </a:p>
        </p:txBody>
      </p:sp>
    </p:spTree>
    <p:extLst>
      <p:ext uri="{BB962C8B-B14F-4D97-AF65-F5344CB8AC3E}">
        <p14:creationId xmlns:p14="http://schemas.microsoft.com/office/powerpoint/2010/main" val="1583493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3605</Words>
  <Application>Microsoft Macintosh PowerPoint</Application>
  <PresentationFormat>Breitbild</PresentationFormat>
  <Paragraphs>552</Paragraphs>
  <Slides>45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52" baseType="lpstr">
      <vt:lpstr>Arial</vt:lpstr>
      <vt:lpstr>Calibri</vt:lpstr>
      <vt:lpstr>Calibri Light</vt:lpstr>
      <vt:lpstr>Optima</vt:lpstr>
      <vt:lpstr>Symbol</vt:lpstr>
      <vt:lpstr>Wingdings</vt:lpstr>
      <vt:lpstr>Office</vt:lpstr>
      <vt:lpstr>PowerPoint-Präsentation</vt:lpstr>
      <vt:lpstr>Agenda</vt:lpstr>
      <vt:lpstr>Agenda</vt:lpstr>
      <vt:lpstr>Agenda</vt:lpstr>
      <vt:lpstr>Determinants of the option price</vt:lpstr>
      <vt:lpstr>Agenda</vt:lpstr>
      <vt:lpstr>The Greeks</vt:lpstr>
      <vt:lpstr>The Greeks</vt:lpstr>
      <vt:lpstr>The Greeks</vt:lpstr>
      <vt:lpstr>The Greeks</vt:lpstr>
      <vt:lpstr>The Greeks</vt:lpstr>
      <vt:lpstr>The Greeks</vt:lpstr>
      <vt:lpstr>Agenda</vt:lpstr>
      <vt:lpstr>Examples of a static Hedge</vt:lpstr>
      <vt:lpstr>Examples of a static Hedge</vt:lpstr>
      <vt:lpstr>Examples of a static Hedge</vt:lpstr>
      <vt:lpstr>Examples of a static Hedge</vt:lpstr>
      <vt:lpstr>Examples of a static Hedge</vt:lpstr>
      <vt:lpstr>Examples of a static Hedge</vt:lpstr>
      <vt:lpstr>Agenda</vt:lpstr>
      <vt:lpstr>Examples of a static Hedge</vt:lpstr>
      <vt:lpstr>Examples of a static Hedge</vt:lpstr>
      <vt:lpstr>Examples of a static Hedge</vt:lpstr>
      <vt:lpstr>Examples of a static Hedge</vt:lpstr>
      <vt:lpstr>Examples of a static Hedge</vt:lpstr>
      <vt:lpstr>Examples of a static Hedge</vt:lpstr>
      <vt:lpstr>Examples of a static Hedge</vt:lpstr>
      <vt:lpstr>Examples of a static Hedge</vt:lpstr>
      <vt:lpstr>Examples of a static Hedge</vt:lpstr>
      <vt:lpstr>Examples of a static Hedge</vt:lpstr>
      <vt:lpstr>Examples of a static Hedge</vt:lpstr>
      <vt:lpstr>Examples of a static Hedge</vt:lpstr>
      <vt:lpstr>Examples of a static Hedge</vt:lpstr>
      <vt:lpstr>Examples of a static Hedge</vt:lpstr>
      <vt:lpstr>Examples of a static Hedge</vt:lpstr>
      <vt:lpstr>Agenda</vt:lpstr>
      <vt:lpstr>Literature, Links and further material</vt:lpstr>
      <vt:lpstr>Agenda</vt:lpstr>
      <vt:lpstr>Different approaches for Time Series Analysation</vt:lpstr>
      <vt:lpstr>Different approaches for Time Series Analysation</vt:lpstr>
      <vt:lpstr>Different approaches for Time Series Analysation</vt:lpstr>
      <vt:lpstr>Different approaches for Time Series Analysation</vt:lpstr>
      <vt:lpstr>Different approaches for Time Series Analysation</vt:lpstr>
      <vt:lpstr>Different approaches for Time Series Analysation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Robert Hennings</dc:creator>
  <cp:lastModifiedBy>Robert Hennings</cp:lastModifiedBy>
  <cp:revision>104</cp:revision>
  <dcterms:created xsi:type="dcterms:W3CDTF">2021-01-25T16:07:48Z</dcterms:created>
  <dcterms:modified xsi:type="dcterms:W3CDTF">2022-07-01T13:46:52Z</dcterms:modified>
</cp:coreProperties>
</file>